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23" r:id="rId3"/>
    <p:sldId id="403" r:id="rId4"/>
    <p:sldId id="424" r:id="rId5"/>
    <p:sldId id="399" r:id="rId6"/>
    <p:sldId id="425" r:id="rId7"/>
    <p:sldId id="409" r:id="rId8"/>
    <p:sldId id="426" r:id="rId9"/>
    <p:sldId id="410" r:id="rId10"/>
    <p:sldId id="428" r:id="rId11"/>
    <p:sldId id="420" r:id="rId12"/>
    <p:sldId id="414" r:id="rId13"/>
    <p:sldId id="429" r:id="rId1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SMA" initials="P" lastIdx="3" clrIdx="0"/>
  <p:cmAuthor id="1" name="Дмитрий" initials="Д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003399"/>
    <a:srgbClr val="C8D6CA"/>
    <a:srgbClr val="FFFF66"/>
    <a:srgbClr val="0066CC"/>
    <a:srgbClr val="33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92" autoAdjust="0"/>
    <p:restoredTop sz="94915" autoAdjust="0"/>
  </p:normalViewPr>
  <p:slideViewPr>
    <p:cSldViewPr>
      <p:cViewPr>
        <p:scale>
          <a:sx n="50" d="100"/>
          <a:sy n="50" d="100"/>
        </p:scale>
        <p:origin x="-172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0B287A-A81D-407D-8783-EF221F0BB5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16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A45591-B656-4047-82A3-AED9FC1F358B}" type="datetimeFigureOut">
              <a:rPr lang="ru-RU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9B517D-E3A9-4466-B724-7E743F79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98CC77-F235-4393-8736-675DF1C0FB18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E7641-CEC1-446E-858E-4A5F070822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51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31F81-9957-40C1-B9A9-EF2BEB2744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2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44E19-689C-4765-BF51-5CF2733FC9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07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62F7F-2599-4935-B784-BC1C84725C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5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B617F-81CF-441C-940C-2FA6A4925F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45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AA10-A947-45BE-BAD3-74DC0457AE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4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C6F44-8F5D-408E-9499-340780183B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0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5AB59-7D76-4E44-9C6E-5F75DC5A22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2F6B-B2BF-4A5C-8886-5C699B545C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5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8911B-CB65-45DC-BB24-7C179A0CE9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8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6746-FB1F-4AD8-BA44-217B4853B4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3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E198C1-775A-4CB5-BF29-6DB9C1ECAF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81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47812" y="3371130"/>
            <a:ext cx="6048375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Исследование нейтронной компоненты ШАЛ на установке ПРИЗМА-32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0" y="530294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FFFF66"/>
                </a:solidFill>
              </a:rPr>
              <a:t>,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Д.М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Громушкин, Ф.А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. Богданов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Ю.В.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Стенькин, </a:t>
            </a:r>
            <a:b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О.Б. Щеголев, К.О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Юрин 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8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3399"/>
                </a:solidFill>
              </a:rPr>
              <a:t>Международная сессия-конференция Секции ядерной физики ОФН РАН "Физика фундаментальных взаимодействий</a:t>
            </a:r>
            <a:r>
              <a:rPr lang="ru-RU" altLang="ru-RU" sz="1600" dirty="0" smtClean="0">
                <a:solidFill>
                  <a:srgbClr val="003399"/>
                </a:solidFill>
              </a:rPr>
              <a:t>"</a:t>
            </a:r>
            <a:endParaRPr lang="ru-RU" altLang="ru-RU" sz="1600" dirty="0">
              <a:solidFill>
                <a:srgbClr val="003399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2907" y="83671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Национальный исследовательский ядерный университет «МИФИ»</a:t>
            </a:r>
          </a:p>
          <a:p>
            <a:pPr algn="ctr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Институт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ядерных исследований РАН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42" y="1727521"/>
            <a:ext cx="1537361" cy="15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0" y="1628775"/>
            <a:ext cx="1467954" cy="14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03" y="1628775"/>
            <a:ext cx="2565607" cy="14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</a:rPr>
              <a:t>6 – 8 июня 2017 </a:t>
            </a:r>
            <a:r>
              <a:rPr lang="ru-RU" dirty="0" smtClean="0">
                <a:solidFill>
                  <a:srgbClr val="003399"/>
                </a:solidFill>
              </a:rPr>
              <a:t>(Нальчик, КБР)</a:t>
            </a:r>
            <a:endParaRPr lang="ru-RU" altLang="ru-RU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4180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</a:rPr>
              <a:t>Спектр ШАЛ по числу высокоэнергичных адронов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50" y="5143500"/>
            <a:ext cx="8750746" cy="14538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dirty="0" smtClean="0"/>
              <a:t>Спектры </a:t>
            </a:r>
            <a:r>
              <a:rPr lang="ru-RU" dirty="0"/>
              <a:t>ШАЛ по числу высокоэнергичных адронов (для различных </a:t>
            </a:r>
            <a:r>
              <a:rPr lang="ru-RU" dirty="0" smtClean="0"/>
              <a:t>пороговых энергий </a:t>
            </a:r>
            <a:r>
              <a:rPr lang="ru-RU" dirty="0"/>
              <a:t>от 50 ГэВ до 1 ТэВ), измеренный на </a:t>
            </a:r>
            <a:r>
              <a:rPr lang="ru-RU" dirty="0" err="1"/>
              <a:t>адронном</a:t>
            </a:r>
            <a:r>
              <a:rPr lang="ru-RU" dirty="0"/>
              <a:t> калориметре установки </a:t>
            </a:r>
            <a:r>
              <a:rPr lang="en-US" dirty="0"/>
              <a:t>KASCADE</a:t>
            </a:r>
            <a:r>
              <a:rPr lang="ru-RU" dirty="0"/>
              <a:t> из работы: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/>
              <a:t>	</a:t>
            </a:r>
            <a:r>
              <a:rPr lang="en-US" dirty="0" err="1"/>
              <a:t>Hörandel</a:t>
            </a:r>
            <a:r>
              <a:rPr lang="en-US" dirty="0"/>
              <a:t> J. R. et al., Proc. 27th ICRC 1, 137 (2001)</a:t>
            </a:r>
          </a:p>
        </p:txBody>
      </p:sp>
      <p:pic>
        <p:nvPicPr>
          <p:cNvPr id="4" name="Рисунок 5" descr="Horandel_2001_exp_mod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85875"/>
            <a:ext cx="41481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SharedFiles\GraphsForPresentations\Horandel_200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41465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11663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C00000"/>
                </a:solidFill>
              </a:rPr>
              <a:t>Заключение: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5469" y="764704"/>
            <a:ext cx="7993062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  <a:defRPr/>
            </a:pPr>
            <a:r>
              <a:rPr lang="ru-RU" sz="2000" dirty="0" smtClean="0"/>
              <a:t>Параметры нейтронной компоненты ШАЛ </a:t>
            </a:r>
            <a:r>
              <a:rPr lang="ru-RU" sz="2000" dirty="0"/>
              <a:t>на </a:t>
            </a:r>
            <a:r>
              <a:rPr lang="ru-RU" sz="2000" dirty="0" smtClean="0"/>
              <a:t>установке ПРИЗМА-32 измеряются более 5 лет и получены следующие результаты: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cs typeface="+mn-cs"/>
              </a:rPr>
              <a:t>-</a:t>
            </a:r>
            <a:r>
              <a:rPr lang="ru-RU" sz="2000" dirty="0">
                <a:cs typeface="+mn-cs"/>
              </a:rPr>
              <a:t>	</a:t>
            </a:r>
            <a:r>
              <a:rPr lang="ru-RU" sz="2000" dirty="0"/>
              <a:t>З</a:t>
            </a:r>
            <a:r>
              <a:rPr lang="ru-RU" sz="2000" dirty="0" smtClean="0">
                <a:cs typeface="+mn-cs"/>
              </a:rPr>
              <a:t>ависимость </a:t>
            </a:r>
            <a:r>
              <a:rPr lang="ru-RU" sz="2000" dirty="0">
                <a:cs typeface="+mn-cs"/>
              </a:rPr>
              <a:t>среднего числа зарегистрированных нейтронов, </a:t>
            </a:r>
            <a:r>
              <a:rPr lang="ru-RU" sz="2000" dirty="0" smtClean="0">
                <a:cs typeface="+mn-cs"/>
              </a:rPr>
              <a:t>от суммарного </a:t>
            </a:r>
            <a:r>
              <a:rPr lang="ru-RU" sz="2000" dirty="0" err="1">
                <a:cs typeface="+mn-cs"/>
              </a:rPr>
              <a:t>энерговыделения</a:t>
            </a:r>
            <a:r>
              <a:rPr lang="ru-RU" sz="2000" dirty="0">
                <a:cs typeface="+mn-cs"/>
              </a:rPr>
              <a:t> </a:t>
            </a:r>
            <a:r>
              <a:rPr lang="ru-RU" sz="2000" dirty="0" smtClean="0">
                <a:cs typeface="+mn-cs"/>
              </a:rPr>
              <a:t>электронно-фотонной </a:t>
            </a:r>
            <a:r>
              <a:rPr lang="ru-RU" sz="2000" dirty="0">
                <a:cs typeface="+mn-cs"/>
              </a:rPr>
              <a:t>компоненты во всех </a:t>
            </a:r>
            <a:r>
              <a:rPr lang="ru-RU" sz="2000" dirty="0" smtClean="0">
                <a:cs typeface="+mn-cs"/>
              </a:rPr>
              <a:t>детекторах. </a:t>
            </a:r>
            <a:endParaRPr lang="ru-RU" sz="2000" dirty="0"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>
                <a:cs typeface="+mn-cs"/>
              </a:rPr>
              <a:t>-	</a:t>
            </a:r>
            <a:r>
              <a:rPr lang="ru-RU" sz="2000" dirty="0" smtClean="0">
                <a:cs typeface="+mn-cs"/>
              </a:rPr>
              <a:t>Временное и </a:t>
            </a:r>
            <a:r>
              <a:rPr lang="ru-RU" sz="2000" dirty="0"/>
              <a:t>пространственное распределение нейтронов </a:t>
            </a:r>
            <a:r>
              <a:rPr lang="ru-RU" sz="2000" dirty="0" smtClean="0"/>
              <a:t>ШАЛ имеет две компоненты, </a:t>
            </a:r>
            <a:r>
              <a:rPr lang="ru-RU" sz="2000" dirty="0"/>
              <a:t>которые связанны с </a:t>
            </a:r>
            <a:r>
              <a:rPr lang="ru-RU" sz="2000" dirty="0" smtClean="0"/>
              <a:t>геометрией и конструкционными материалами здания где располагается установка ПРИЗМА-32</a:t>
            </a:r>
            <a:r>
              <a:rPr lang="ru-RU" sz="2000" dirty="0"/>
              <a:t>.</a:t>
            </a:r>
            <a:r>
              <a:rPr lang="ru-RU" sz="2000" dirty="0" smtClean="0">
                <a:cs typeface="+mn-cs"/>
              </a:rPr>
              <a:t> </a:t>
            </a:r>
            <a:endParaRPr lang="ru-RU" sz="2000" dirty="0"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/>
              <a:t>Спектр </a:t>
            </a:r>
            <a:r>
              <a:rPr lang="ru-RU" sz="2000" dirty="0"/>
              <a:t>ШАЛ по числу нейтронов - имеющий </a:t>
            </a:r>
            <a:r>
              <a:rPr lang="ru-RU" sz="2000" dirty="0" smtClean="0"/>
              <a:t>степенной </a:t>
            </a:r>
            <a:r>
              <a:rPr lang="ru-RU" sz="2000" dirty="0"/>
              <a:t>вид с интегральным показателем </a:t>
            </a:r>
            <a:r>
              <a:rPr lang="ru-RU" sz="2000" dirty="0" smtClean="0">
                <a:sym typeface="Symbol"/>
              </a:rPr>
              <a:t> = </a:t>
            </a:r>
            <a:r>
              <a:rPr lang="ru-RU" sz="2000" dirty="0" smtClean="0"/>
              <a:t>– 1.95 ± 0.01 в области энергий выше 1 </a:t>
            </a:r>
            <a:r>
              <a:rPr lang="ru-RU" sz="2000" dirty="0" err="1" smtClean="0"/>
              <a:t>ПэВ</a:t>
            </a:r>
            <a:r>
              <a:rPr lang="ru-RU" sz="2000" dirty="0" smtClean="0"/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000" b="1" dirty="0" smtClean="0">
                <a:cs typeface="+mn-cs"/>
              </a:rPr>
              <a:t>Дальнейшее </a:t>
            </a:r>
            <a:r>
              <a:rPr lang="ru-RU" altLang="ru-RU" sz="2000" b="1" dirty="0" smtClean="0">
                <a:cs typeface="+mn-cs"/>
              </a:rPr>
              <a:t>развитие:</a:t>
            </a:r>
            <a:r>
              <a:rPr lang="ru-RU" altLang="ru-RU" sz="2000" dirty="0" smtClean="0">
                <a:cs typeface="+mn-cs"/>
              </a:rPr>
              <a:t> </a:t>
            </a:r>
            <a:endParaRPr lang="ru-RU" altLang="ru-RU" sz="2000" dirty="0" smtClean="0"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cs typeface="+mn-cs"/>
              </a:rPr>
              <a:t>создана </a:t>
            </a:r>
            <a:r>
              <a:rPr lang="ru-RU" altLang="ru-RU" sz="2000" dirty="0" smtClean="0">
                <a:cs typeface="+mn-cs"/>
              </a:rPr>
              <a:t>первая очередь установки УРАН </a:t>
            </a:r>
            <a:endParaRPr lang="ru-RU" altLang="ru-RU" sz="2000" dirty="0" smtClean="0"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cs typeface="+mn-cs"/>
              </a:rPr>
              <a:t>(</a:t>
            </a:r>
            <a:r>
              <a:rPr lang="ru-RU" altLang="ru-RU" sz="2000" dirty="0" smtClean="0">
                <a:cs typeface="+mn-cs"/>
              </a:rPr>
              <a:t>72 </a:t>
            </a:r>
            <a:r>
              <a:rPr lang="ru-RU" altLang="ru-RU" sz="2000" dirty="0" smtClean="0">
                <a:cs typeface="+mn-cs"/>
              </a:rPr>
              <a:t>детектора</a:t>
            </a:r>
            <a:r>
              <a:rPr lang="ru-RU" altLang="ru-RU" sz="2000" dirty="0" smtClean="0">
                <a:cs typeface="+mn-cs"/>
              </a:rPr>
              <a:t>, НИЯУ МИФИ, Россия</a:t>
            </a:r>
            <a:r>
              <a:rPr lang="ru-RU" altLang="ru-RU" sz="2000" dirty="0" smtClean="0">
                <a:cs typeface="+mn-cs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cs typeface="+mn-cs"/>
              </a:rPr>
              <a:t>ведется </a:t>
            </a:r>
            <a:r>
              <a:rPr lang="ru-RU" altLang="ru-RU" sz="2000" dirty="0" smtClean="0">
                <a:cs typeface="+mn-cs"/>
              </a:rPr>
              <a:t>создание установки </a:t>
            </a:r>
            <a:r>
              <a:rPr lang="en-US" altLang="ru-RU" sz="2000" dirty="0" smtClean="0"/>
              <a:t>PRISMA-LHAASO</a:t>
            </a:r>
            <a:r>
              <a:rPr lang="ru-RU" altLang="ru-RU" sz="2000" dirty="0" smtClean="0"/>
              <a:t> </a:t>
            </a:r>
            <a:endParaRPr lang="ru-RU" altLang="ru-RU" sz="20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/>
              <a:t>(</a:t>
            </a:r>
            <a:r>
              <a:rPr lang="ru-RU" altLang="ru-RU" sz="2000" dirty="0" smtClean="0"/>
              <a:t>400 детекторов, Китай)</a:t>
            </a:r>
            <a:r>
              <a:rPr lang="en-US" altLang="ru-RU" sz="2000" dirty="0" smtClean="0"/>
              <a:t>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PICT4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8700"/>
            <a:ext cx="69754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3300" y="5138738"/>
            <a:ext cx="2344738" cy="52387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en-detectors</a:t>
            </a:r>
            <a:endParaRPr lang="ru-RU" sz="2800" dirty="0"/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 flipV="1">
            <a:off x="3132138" y="5229225"/>
            <a:ext cx="411162" cy="1714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888038" y="5138738"/>
            <a:ext cx="339725" cy="2619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543300" y="4014788"/>
            <a:ext cx="547688" cy="11239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19700" y="4016375"/>
            <a:ext cx="431800" cy="11223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968750" y="3606800"/>
            <a:ext cx="458788" cy="1531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59338" y="3606800"/>
            <a:ext cx="244475" cy="1531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58975" y="1484784"/>
            <a:ext cx="5332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rgbClr val="FFCC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05105"/>
              </p:ext>
            </p:extLst>
          </p:nvPr>
        </p:nvGraphicFramePr>
        <p:xfrm>
          <a:off x="1357290" y="692696"/>
          <a:ext cx="6143625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Graph" r:id="rId3" imgW="3674669" imgH="3128467" progId="Origin50.Graph">
                  <p:embed/>
                </p:oleObj>
              </mc:Choice>
              <mc:Fallback>
                <p:oleObj name="Graph" r:id="rId3" imgW="3674669" imgH="3128467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692696"/>
                        <a:ext cx="6143625" cy="5230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0734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Дифференциальный спектр по числу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21540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55367"/>
              </p:ext>
            </p:extLst>
          </p:nvPr>
        </p:nvGraphicFramePr>
        <p:xfrm>
          <a:off x="3566180" y="180615"/>
          <a:ext cx="4896544" cy="401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Документ" r:id="rId3" imgW="3912108" imgH="3212592" progId="Word.Document.8">
                  <p:embed/>
                </p:oleObj>
              </mc:Choice>
              <mc:Fallback>
                <p:oleObj name="Документ" r:id="rId3" imgW="3912108" imgH="3212592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80" y="180615"/>
                        <a:ext cx="4896544" cy="40195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71364" y="836712"/>
            <a:ext cx="32098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Идея установки нового типа была предложена на 27 </a:t>
            </a:r>
            <a:r>
              <a:rPr lang="en-US" altLang="ru-RU" dirty="0"/>
              <a:t>ICRC </a:t>
            </a:r>
            <a:r>
              <a:rPr lang="ru-RU" altLang="ru-RU" dirty="0"/>
              <a:t>в 2001 году Стенькиным Ю.В. </a:t>
            </a:r>
          </a:p>
          <a:p>
            <a:r>
              <a:rPr lang="ru-RU" altLang="ru-RU" dirty="0" smtClean="0"/>
              <a:t>Основной задачей нового </a:t>
            </a:r>
            <a:r>
              <a:rPr lang="ru-RU" altLang="ru-RU" dirty="0"/>
              <a:t>метода </a:t>
            </a:r>
            <a:r>
              <a:rPr lang="ru-RU" altLang="ru-RU" dirty="0" smtClean="0"/>
              <a:t>является </a:t>
            </a:r>
            <a:r>
              <a:rPr lang="ru-RU" altLang="ru-RU" dirty="0"/>
              <a:t>исследование</a:t>
            </a:r>
            <a:r>
              <a:rPr lang="ru-RU" altLang="ru-RU" b="1" dirty="0"/>
              <a:t> </a:t>
            </a:r>
            <a:r>
              <a:rPr lang="ru-RU" altLang="ru-RU" dirty="0"/>
              <a:t>спектра космических лучей </a:t>
            </a:r>
            <a:r>
              <a:rPr lang="ru-RU" altLang="ru-RU" dirty="0" err="1"/>
              <a:t>ПэВных</a:t>
            </a:r>
            <a:r>
              <a:rPr lang="ru-RU" altLang="ru-RU" dirty="0"/>
              <a:t> энергий посредством регистрации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адронной</a:t>
            </a:r>
            <a:r>
              <a:rPr lang="ru-RU" altLang="ru-RU" dirty="0" smtClean="0"/>
              <a:t> </a:t>
            </a:r>
            <a:r>
              <a:rPr lang="ru-RU" altLang="ru-RU" dirty="0"/>
              <a:t>компоненты ШАЛ, через измерение тепловых нейтронов, производимых этими адронами. 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51520" y="5301208"/>
            <a:ext cx="854350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Для реализации этой идеи был разработан </a:t>
            </a:r>
            <a:r>
              <a:rPr lang="ru-RU" altLang="ru-RU" dirty="0" smtClean="0"/>
              <a:t>проект </a:t>
            </a:r>
            <a:r>
              <a:rPr lang="en-US" altLang="ru-RU" dirty="0" smtClean="0"/>
              <a:t>PRISMA </a:t>
            </a:r>
            <a:r>
              <a:rPr lang="en-GB" dirty="0" smtClean="0"/>
              <a:t>(</a:t>
            </a:r>
            <a:r>
              <a:rPr lang="en-GB" dirty="0" err="1"/>
              <a:t>PRImary</a:t>
            </a:r>
            <a:r>
              <a:rPr lang="en-GB" dirty="0"/>
              <a:t> Spectrum Measurement Array</a:t>
            </a:r>
            <a:r>
              <a:rPr lang="en-GB" dirty="0" smtClean="0"/>
              <a:t>)</a:t>
            </a:r>
            <a:r>
              <a:rPr lang="ru-RU" dirty="0" smtClean="0"/>
              <a:t>, который предусматривает одновременную регистрацию двух основных компонент </a:t>
            </a:r>
            <a:r>
              <a:rPr lang="ru-RU" altLang="ru-RU" dirty="0"/>
              <a:t>ШАЛ: </a:t>
            </a:r>
            <a:r>
              <a:rPr lang="ru-RU" altLang="ru-RU" dirty="0" smtClean="0"/>
              <a:t>электронно-фотонную </a:t>
            </a:r>
            <a:r>
              <a:rPr lang="ru-RU" altLang="ru-RU" dirty="0"/>
              <a:t>(э) и </a:t>
            </a:r>
            <a:r>
              <a:rPr lang="ru-RU" altLang="ru-RU" dirty="0" smtClean="0"/>
              <a:t>нейтронную</a:t>
            </a:r>
            <a:r>
              <a:rPr lang="en-US" altLang="ru-RU" dirty="0" smtClean="0"/>
              <a:t> </a:t>
            </a:r>
            <a:r>
              <a:rPr lang="en-US" altLang="ru-RU" dirty="0"/>
              <a:t>(</a:t>
            </a:r>
            <a:r>
              <a:rPr lang="ru-RU" altLang="ru-RU" dirty="0"/>
              <a:t>н</a:t>
            </a:r>
            <a:r>
              <a:rPr lang="en-US" altLang="ru-RU" dirty="0"/>
              <a:t>)</a:t>
            </a:r>
            <a:r>
              <a:rPr lang="ru-RU" altLang="ru-RU" dirty="0"/>
              <a:t>.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В</a:t>
            </a:r>
            <a:r>
              <a:rPr lang="ru-RU" dirty="0" smtClean="0"/>
              <a:t> 2012 году создана первая установка данного типа ПРИЗМА-32. </a:t>
            </a:r>
            <a:endParaRPr lang="ru-RU" altLang="ru-RU" dirty="0"/>
          </a:p>
        </p:txBody>
      </p:sp>
      <p:pic>
        <p:nvPicPr>
          <p:cNvPr id="184327" name="Picture 2" descr="G:\29RCRC\doklad\vapo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5"/>
          <a:stretch>
            <a:fillRect/>
          </a:stretch>
        </p:blipFill>
        <p:spPr bwMode="auto">
          <a:xfrm>
            <a:off x="3634730" y="3450995"/>
            <a:ext cx="5159125" cy="18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0574" r="6599" b="10439"/>
          <a:stretch>
            <a:fillRect/>
          </a:stretch>
        </p:blipFill>
        <p:spPr bwMode="auto">
          <a:xfrm>
            <a:off x="4464190" y="404664"/>
            <a:ext cx="4411573" cy="26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547688" y="6308725"/>
            <a:ext cx="827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chemeClr val="bg1"/>
                </a:solidFill>
              </a:rPr>
              <a:t>In the talk, the analysis of data collected during 2012-2016 is presented.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512" y="3140968"/>
            <a:ext cx="39832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площадь </a:t>
            </a:r>
            <a:r>
              <a:rPr lang="ru-RU" altLang="ru-RU" dirty="0" smtClean="0">
                <a:solidFill>
                  <a:srgbClr val="3333FF"/>
                </a:solidFill>
              </a:rPr>
              <a:t>эн- детектора</a:t>
            </a:r>
            <a:r>
              <a:rPr lang="ru-RU" altLang="ru-RU" dirty="0">
                <a:solidFill>
                  <a:srgbClr val="3333FF"/>
                </a:solidFill>
              </a:rPr>
              <a:t>: 0.36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число </a:t>
            </a:r>
            <a:r>
              <a:rPr lang="ru-RU" altLang="ru-RU" dirty="0" smtClean="0">
                <a:solidFill>
                  <a:srgbClr val="3333FF"/>
                </a:solidFill>
              </a:rPr>
              <a:t>эн-детекторов</a:t>
            </a:r>
            <a:r>
              <a:rPr lang="ru-RU" altLang="ru-RU" dirty="0">
                <a:solidFill>
                  <a:srgbClr val="3333FF"/>
                </a:solidFill>
              </a:rPr>
              <a:t>: 32;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расположение: 2.5 × 5 м;</a:t>
            </a:r>
          </a:p>
          <a:p>
            <a:pPr eaLnBrk="1" hangingPunct="1"/>
            <a:r>
              <a:rPr lang="ru-RU" altLang="ru-RU" dirty="0">
                <a:solidFill>
                  <a:srgbClr val="3333FF"/>
                </a:solidFill>
              </a:rPr>
              <a:t>- о</a:t>
            </a:r>
            <a:r>
              <a:rPr lang="ru-RU" altLang="ru-RU" dirty="0" smtClean="0">
                <a:solidFill>
                  <a:srgbClr val="3333FF"/>
                </a:solidFill>
              </a:rPr>
              <a:t>хватываемая площадь</a:t>
            </a:r>
            <a:r>
              <a:rPr lang="ru-RU" altLang="ru-RU" dirty="0">
                <a:solidFill>
                  <a:srgbClr val="3333FF"/>
                </a:solidFill>
              </a:rPr>
              <a:t>: ~ 500 м</a:t>
            </a:r>
            <a:r>
              <a:rPr lang="ru-RU" altLang="ru-RU" baseline="30000" dirty="0">
                <a:solidFill>
                  <a:srgbClr val="3333FF"/>
                </a:solidFill>
              </a:rPr>
              <a:t>2</a:t>
            </a:r>
            <a:r>
              <a:rPr lang="ru-RU" altLang="ru-RU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49318" y="2991143"/>
            <a:ext cx="4831194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Диапазон измерений: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заряженным частицам: 20 - 75000/дет.;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нейтронам: 1 - 1000/дет.;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- по первичной энергии: (0.3 – 30 </a:t>
            </a:r>
            <a:r>
              <a:rPr lang="ru-RU" altLang="ru-RU" sz="1800" dirty="0" err="1">
                <a:solidFill>
                  <a:srgbClr val="3333FF"/>
                </a:solidFill>
              </a:rPr>
              <a:t>ПэВ</a:t>
            </a:r>
            <a:r>
              <a:rPr lang="ru-RU" altLang="ru-RU" sz="1800" dirty="0">
                <a:solidFill>
                  <a:srgbClr val="3333FF"/>
                </a:solidFill>
              </a:rPr>
              <a:t>).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6" y="4542170"/>
            <a:ext cx="3020357" cy="20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5182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Установка ПРИЗМА-32 для </a:t>
            </a:r>
            <a:r>
              <a:rPr lang="ru-RU" altLang="ru-RU" b="1" dirty="0">
                <a:solidFill>
                  <a:srgbClr val="C00000"/>
                </a:solidFill>
              </a:rPr>
              <a:t>регистрации нейтронной компоненты </a:t>
            </a:r>
            <a:r>
              <a:rPr lang="ru-RU" altLang="ru-RU" b="1" dirty="0" smtClean="0">
                <a:solidFill>
                  <a:srgbClr val="C00000"/>
                </a:solidFill>
              </a:rPr>
              <a:t>ШАЛ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188" y="704930"/>
            <a:ext cx="3953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Установка ПРИЗМА-32 расположена </a:t>
            </a:r>
            <a:r>
              <a:rPr lang="ru-RU" dirty="0"/>
              <a:t>на 4-м этаже </a:t>
            </a:r>
            <a:r>
              <a:rPr lang="ru-RU" dirty="0" smtClean="0"/>
              <a:t>здания ЭК НЕВОД (НИЯУ МИФИ, 170 м над уровнем моря), </a:t>
            </a:r>
            <a:r>
              <a:rPr lang="ru-RU" dirty="0"/>
              <a:t>вокруг </a:t>
            </a:r>
            <a:r>
              <a:rPr lang="ru-RU" dirty="0" err="1" smtClean="0"/>
              <a:t>черенковского</a:t>
            </a:r>
            <a:r>
              <a:rPr lang="ru-RU" dirty="0" smtClean="0"/>
              <a:t> водного детектора. </a:t>
            </a:r>
          </a:p>
          <a:p>
            <a:r>
              <a:rPr lang="ru-RU" dirty="0" smtClean="0"/>
              <a:t>Установка состоит из двух кластеров по 16 эн-детекторов в каждом.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3966" y="4667979"/>
            <a:ext cx="5108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Задачи: </a:t>
            </a:r>
            <a:r>
              <a:rPr lang="ru-RU" altLang="ru-RU" dirty="0"/>
              <a:t>исследование</a:t>
            </a:r>
            <a:r>
              <a:rPr lang="ru-RU" altLang="ru-RU" b="1" dirty="0"/>
              <a:t> </a:t>
            </a:r>
            <a:r>
              <a:rPr lang="ru-RU" altLang="ru-RU" dirty="0"/>
              <a:t>спектра космических лучей </a:t>
            </a:r>
            <a:r>
              <a:rPr lang="ru-RU" altLang="ru-RU" dirty="0" err="1"/>
              <a:t>ПэВных</a:t>
            </a:r>
            <a:r>
              <a:rPr lang="ru-RU" altLang="ru-RU" dirty="0"/>
              <a:t> энергий посредством регистрации тепловых нейтронов, рожденных в результате взаимодействия </a:t>
            </a:r>
            <a:r>
              <a:rPr lang="ru-RU" altLang="ru-RU" dirty="0" err="1"/>
              <a:t>адронной</a:t>
            </a:r>
            <a:r>
              <a:rPr lang="ru-RU" altLang="ru-RU" dirty="0"/>
              <a:t> составляющей ШАЛ с ядрами атмосферы или вещества вблизи установки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406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364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-413" y="14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ja-JP" b="1" dirty="0">
                <a:solidFill>
                  <a:srgbClr val="C00000"/>
                </a:solidFill>
                <a:cs typeface="+mn-cs"/>
              </a:rPr>
              <a:t>Эн-детектор</a:t>
            </a:r>
            <a:endParaRPr lang="ru-RU" altLang="ru-RU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0485" name="Text Box 51"/>
          <p:cNvSpPr txBox="1">
            <a:spLocks noChangeArrowheads="1"/>
          </p:cNvSpPr>
          <p:nvPr/>
        </p:nvSpPr>
        <p:spPr bwMode="auto">
          <a:xfrm>
            <a:off x="0" y="3787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2400" b="1" dirty="0">
                <a:solidFill>
                  <a:srgbClr val="3333FF"/>
                </a:solidFill>
              </a:rPr>
              <a:t>Li + n = </a:t>
            </a:r>
            <a:r>
              <a:rPr lang="ru-RU" altLang="ru-RU" sz="2400" b="1" baseline="30000" dirty="0">
                <a:solidFill>
                  <a:srgbClr val="3333FF"/>
                </a:solidFill>
              </a:rPr>
              <a:t>3</a:t>
            </a:r>
            <a:r>
              <a:rPr lang="ru-RU" altLang="ru-RU" sz="2400" b="1" dirty="0">
                <a:solidFill>
                  <a:srgbClr val="3333FF"/>
                </a:solidFill>
              </a:rPr>
              <a:t>H + </a:t>
            </a:r>
            <a:r>
              <a:rPr lang="ru-RU" altLang="ru-RU" sz="2400" b="1" dirty="0">
                <a:solidFill>
                  <a:srgbClr val="3333FF"/>
                </a:solidFill>
                <a:sym typeface="Symbol" pitchFamily="18" charset="2"/>
              </a:rPr>
              <a:t></a:t>
            </a:r>
            <a:r>
              <a:rPr lang="ru-RU" altLang="ru-RU" sz="2400" b="1" dirty="0">
                <a:solidFill>
                  <a:srgbClr val="3333FF"/>
                </a:solidFill>
              </a:rPr>
              <a:t> + 4.8 </a:t>
            </a:r>
            <a:r>
              <a:rPr lang="en-US" altLang="ru-RU" sz="2400" b="1" dirty="0">
                <a:solidFill>
                  <a:srgbClr val="3333FF"/>
                </a:solidFill>
              </a:rPr>
              <a:t>MeV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0486" name="Text Box 52"/>
          <p:cNvSpPr txBox="1">
            <a:spLocks noChangeArrowheads="1"/>
          </p:cNvSpPr>
          <p:nvPr/>
        </p:nvSpPr>
        <p:spPr bwMode="auto">
          <a:xfrm>
            <a:off x="0" y="30876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Используется специализированный неорганический сцинтиллятор на основе сернистого цинка </a:t>
            </a:r>
            <a:r>
              <a:rPr lang="en-US" altLang="ru-RU" sz="1800" b="1" dirty="0" err="1">
                <a:solidFill>
                  <a:srgbClr val="3333FF"/>
                </a:solidFill>
              </a:rPr>
              <a:t>ZnS</a:t>
            </a:r>
            <a:r>
              <a:rPr lang="en-US" altLang="ru-RU" sz="1800" b="1" dirty="0">
                <a:solidFill>
                  <a:srgbClr val="3333FF"/>
                </a:solidFill>
              </a:rPr>
              <a:t>(Ag) + </a:t>
            </a:r>
            <a:r>
              <a:rPr lang="en-US" altLang="ru-RU" sz="1800" b="1" dirty="0" err="1">
                <a:solidFill>
                  <a:srgbClr val="3333FF"/>
                </a:solidFill>
              </a:rPr>
              <a:t>LiF</a:t>
            </a:r>
            <a:r>
              <a:rPr lang="en-US" altLang="ru-RU" sz="1800" dirty="0">
                <a:solidFill>
                  <a:srgbClr val="3333FF"/>
                </a:solidFill>
              </a:rPr>
              <a:t>,</a:t>
            </a:r>
            <a:r>
              <a:rPr lang="ru-RU" altLang="ru-RU" sz="1800" dirty="0">
                <a:solidFill>
                  <a:srgbClr val="3333FF"/>
                </a:solidFill>
              </a:rPr>
              <a:t> обогащенного до </a:t>
            </a:r>
            <a:r>
              <a:rPr lang="ru-RU" altLang="ru-RU" sz="1800" b="1" dirty="0">
                <a:solidFill>
                  <a:srgbClr val="3333FF"/>
                </a:solidFill>
              </a:rPr>
              <a:t>90%</a:t>
            </a:r>
            <a:r>
              <a:rPr lang="ru-RU" altLang="ru-RU" sz="1800" dirty="0">
                <a:solidFill>
                  <a:srgbClr val="3333FF"/>
                </a:solidFill>
              </a:rPr>
              <a:t> изотопом </a:t>
            </a:r>
            <a:r>
              <a:rPr lang="ru-RU" altLang="ru-RU" sz="1800" b="1" baseline="30000" dirty="0">
                <a:solidFill>
                  <a:srgbClr val="3333FF"/>
                </a:solidFill>
              </a:rPr>
              <a:t>6</a:t>
            </a:r>
            <a:r>
              <a:rPr lang="ru-RU" altLang="ru-RU" sz="1800" b="1" dirty="0">
                <a:solidFill>
                  <a:srgbClr val="3333FF"/>
                </a:solidFill>
              </a:rPr>
              <a:t>Li</a:t>
            </a:r>
            <a:r>
              <a:rPr lang="ru-RU" altLang="ru-RU" sz="1800" dirty="0">
                <a:solidFill>
                  <a:srgbClr val="3333FF"/>
                </a:solidFill>
              </a:rPr>
              <a:t> :</a:t>
            </a:r>
          </a:p>
        </p:txBody>
      </p:sp>
      <p:sp>
        <p:nvSpPr>
          <p:cNvPr id="20488" name="Text Box 54"/>
          <p:cNvSpPr txBox="1">
            <a:spLocks noChangeArrowheads="1"/>
          </p:cNvSpPr>
          <p:nvPr/>
        </p:nvSpPr>
        <p:spPr bwMode="auto">
          <a:xfrm>
            <a:off x="4178003" y="4437063"/>
            <a:ext cx="485849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Средняя толщина регистрирующего </a:t>
            </a:r>
            <a:br>
              <a:rPr lang="ru-RU" altLang="ru-RU" sz="1800" dirty="0">
                <a:solidFill>
                  <a:srgbClr val="7030A0"/>
                </a:solidFill>
              </a:rPr>
            </a:br>
            <a:r>
              <a:rPr lang="ru-RU" altLang="ru-RU" sz="1800" dirty="0">
                <a:solidFill>
                  <a:srgbClr val="7030A0"/>
                </a:solidFill>
              </a:rPr>
              <a:t>слоя ~ </a:t>
            </a:r>
            <a:r>
              <a:rPr lang="ru-RU" altLang="ru-RU" sz="1800" b="1" dirty="0">
                <a:solidFill>
                  <a:srgbClr val="7030A0"/>
                </a:solidFill>
              </a:rPr>
              <a:t>30 мг/см</a:t>
            </a:r>
            <a:r>
              <a:rPr lang="ru-RU" altLang="ru-RU" sz="1800" b="1" baseline="30000" dirty="0">
                <a:solidFill>
                  <a:srgbClr val="7030A0"/>
                </a:solidFill>
              </a:rPr>
              <a:t>2</a:t>
            </a:r>
            <a:r>
              <a:rPr lang="ru-RU" altLang="ru-RU" sz="1800" dirty="0" smtClean="0">
                <a:solidFill>
                  <a:srgbClr val="7030A0"/>
                </a:solidFill>
              </a:rPr>
              <a:t>.</a:t>
            </a:r>
            <a:endParaRPr lang="ru-RU" altLang="ru-RU" sz="180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</a:rPr>
              <a:t>Эффективность регистрации тепловых нейтронов составляет около </a:t>
            </a:r>
            <a:r>
              <a:rPr lang="ru-RU" altLang="ru-RU" sz="1800" b="1" dirty="0">
                <a:solidFill>
                  <a:srgbClr val="7030A0"/>
                </a:solidFill>
              </a:rPr>
              <a:t>20</a:t>
            </a:r>
            <a:r>
              <a:rPr lang="ru-RU" altLang="ru-RU" sz="1800" b="1" dirty="0" smtClean="0">
                <a:solidFill>
                  <a:srgbClr val="7030A0"/>
                </a:solidFill>
              </a:rPr>
              <a:t>%</a:t>
            </a:r>
            <a:r>
              <a:rPr lang="ru-RU" altLang="ru-RU" sz="1800" dirty="0" smtClean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sz="1800" dirty="0" err="1" smtClean="0">
                <a:solidFill>
                  <a:srgbClr val="7030A0"/>
                </a:solidFill>
              </a:rPr>
              <a:t>ZnS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>
                <a:solidFill>
                  <a:srgbClr val="7030A0"/>
                </a:solidFill>
              </a:rPr>
              <a:t>(</a:t>
            </a:r>
            <a:r>
              <a:rPr lang="ru-RU" sz="1800" dirty="0" err="1">
                <a:solidFill>
                  <a:srgbClr val="7030A0"/>
                </a:solidFill>
              </a:rPr>
              <a:t>Ag</a:t>
            </a:r>
            <a:r>
              <a:rPr lang="ru-RU" sz="1800" dirty="0">
                <a:solidFill>
                  <a:srgbClr val="7030A0"/>
                </a:solidFill>
              </a:rPr>
              <a:t>) также позволяет регистрировать </a:t>
            </a:r>
            <a:r>
              <a:rPr lang="ru-RU" sz="1800" dirty="0" smtClean="0">
                <a:solidFill>
                  <a:srgbClr val="7030A0"/>
                </a:solidFill>
              </a:rPr>
              <a:t>множественное прохождение </a:t>
            </a:r>
            <a:r>
              <a:rPr lang="ru-RU" sz="1800" dirty="0">
                <a:solidFill>
                  <a:srgbClr val="7030A0"/>
                </a:solidFill>
              </a:rPr>
              <a:t>заряженных частиц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2048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13205"/>
              </p:ext>
            </p:extLst>
          </p:nvPr>
        </p:nvGraphicFramePr>
        <p:xfrm>
          <a:off x="2844403" y="617165"/>
          <a:ext cx="2879725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Visio" r:id="rId3" imgW="4708713" imgH="3538606" progId="">
                  <p:embed/>
                </p:oleObj>
              </mc:Choice>
              <mc:Fallback>
                <p:oleObj name="Visio" r:id="rId3" imgW="4708713" imgH="3538606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403" y="617165"/>
                        <a:ext cx="2879725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0" name="Picture 1035" descr="D:\myDoc\foto\Laboratoriya\IMG_19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37226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1"/>
          <p:cNvSpPr>
            <a:spLocks noChangeArrowheads="1"/>
          </p:cNvSpPr>
          <p:nvPr/>
        </p:nvSpPr>
        <p:spPr bwMode="auto">
          <a:xfrm>
            <a:off x="6012160" y="771403"/>
            <a:ext cx="28919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1 –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Светоизолирующий</a:t>
            </a:r>
            <a:r>
              <a:rPr lang="ru-RU" altLang="ru-RU" sz="1600" dirty="0">
                <a:solidFill>
                  <a:srgbClr val="003399"/>
                </a:solidFill>
              </a:rPr>
              <a:t> корпус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2 – </a:t>
            </a:r>
            <a:r>
              <a:rPr lang="ru-RU" altLang="ru-RU" sz="1600" dirty="0">
                <a:solidFill>
                  <a:srgbClr val="003399"/>
                </a:solidFill>
              </a:rPr>
              <a:t>Крышка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3 – </a:t>
            </a:r>
            <a:r>
              <a:rPr lang="ru-RU" altLang="ru-RU" sz="1600" dirty="0">
                <a:solidFill>
                  <a:srgbClr val="003399"/>
                </a:solidFill>
              </a:rPr>
              <a:t>ФЭУ 200</a:t>
            </a:r>
            <a:r>
              <a:rPr lang="en-US" altLang="ru-RU" sz="1600" dirty="0">
                <a:solidFill>
                  <a:srgbClr val="003399"/>
                </a:solidFill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4 - </a:t>
            </a:r>
            <a:r>
              <a:rPr lang="ru-RU" altLang="ru-RU" sz="1600" dirty="0">
                <a:solidFill>
                  <a:srgbClr val="003399"/>
                </a:solidFill>
              </a:rPr>
              <a:t>Сцинтиллятор </a:t>
            </a:r>
            <a:r>
              <a:rPr lang="en-US" altLang="ru-RU" sz="1600" dirty="0" err="1">
                <a:solidFill>
                  <a:srgbClr val="003399"/>
                </a:solidFill>
              </a:rPr>
              <a:t>ZnS</a:t>
            </a:r>
            <a:r>
              <a:rPr lang="ru-RU" altLang="ru-RU" sz="1600" dirty="0">
                <a:solidFill>
                  <a:srgbClr val="003399"/>
                </a:solidFill>
              </a:rPr>
              <a:t>(</a:t>
            </a:r>
            <a:r>
              <a:rPr lang="en-US" altLang="ru-RU" sz="1600" dirty="0">
                <a:solidFill>
                  <a:srgbClr val="003399"/>
                </a:solidFill>
              </a:rPr>
              <a:t>Ag</a:t>
            </a:r>
            <a:r>
              <a:rPr lang="ru-RU" altLang="ru-RU" sz="1600" dirty="0">
                <a:solidFill>
                  <a:srgbClr val="003399"/>
                </a:solidFill>
              </a:rPr>
              <a:t>)+</a:t>
            </a:r>
            <a:r>
              <a:rPr lang="en-US" altLang="ru-RU" sz="1600" dirty="0">
                <a:solidFill>
                  <a:srgbClr val="003399"/>
                </a:solidFill>
              </a:rPr>
              <a:t>B</a:t>
            </a:r>
            <a:r>
              <a:rPr lang="ru-RU" altLang="ru-RU" sz="1600" baseline="-25000" dirty="0">
                <a:solidFill>
                  <a:srgbClr val="003399"/>
                </a:solidFill>
              </a:rPr>
              <a:t>2</a:t>
            </a:r>
            <a:r>
              <a:rPr lang="ru-RU" altLang="ru-RU" sz="1600" dirty="0">
                <a:solidFill>
                  <a:srgbClr val="003399"/>
                </a:solidFill>
              </a:rPr>
              <a:t>О</a:t>
            </a:r>
            <a:r>
              <a:rPr lang="ru-RU" altLang="ru-RU" sz="1600" baseline="-25000" dirty="0">
                <a:solidFill>
                  <a:srgbClr val="003399"/>
                </a:solidFill>
              </a:rPr>
              <a:t>3</a:t>
            </a:r>
            <a:r>
              <a:rPr lang="ru-RU" altLang="ru-RU" sz="1600" dirty="0">
                <a:solidFill>
                  <a:srgbClr val="003399"/>
                </a:solidFill>
              </a:rPr>
              <a:t> </a:t>
            </a:r>
            <a:endParaRPr lang="en-US" altLang="ru-RU" sz="1600" dirty="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>
                <a:solidFill>
                  <a:srgbClr val="003399"/>
                </a:solidFill>
              </a:rPr>
              <a:t>5 - </a:t>
            </a:r>
            <a:r>
              <a:rPr lang="ru-RU" altLang="ru-RU" sz="1600" dirty="0" err="1">
                <a:solidFill>
                  <a:srgbClr val="003399"/>
                </a:solidFill>
              </a:rPr>
              <a:t>Светособирающий</a:t>
            </a:r>
            <a:r>
              <a:rPr lang="ru-RU" altLang="ru-RU" sz="1600" dirty="0">
                <a:solidFill>
                  <a:srgbClr val="003399"/>
                </a:solidFill>
              </a:rPr>
              <a:t> конус</a:t>
            </a:r>
          </a:p>
        </p:txBody>
      </p:sp>
      <p:pic>
        <p:nvPicPr>
          <p:cNvPr id="20492" name="Picture 26" descr="детектор разре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8687"/>
          <a:stretch>
            <a:fillRect/>
          </a:stretch>
        </p:blipFill>
        <p:spPr bwMode="auto">
          <a:xfrm>
            <a:off x="276225" y="601663"/>
            <a:ext cx="22796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Line 24"/>
          <p:cNvSpPr>
            <a:spLocks noChangeShapeType="1"/>
          </p:cNvSpPr>
          <p:nvPr/>
        </p:nvSpPr>
        <p:spPr bwMode="auto">
          <a:xfrm flipH="1" flipV="1">
            <a:off x="2112963" y="2214563"/>
            <a:ext cx="658812" cy="90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Line 27"/>
          <p:cNvSpPr>
            <a:spLocks noChangeShapeType="1"/>
          </p:cNvSpPr>
          <p:nvPr/>
        </p:nvSpPr>
        <p:spPr bwMode="auto">
          <a:xfrm flipH="1" flipV="1">
            <a:off x="2087563" y="2566988"/>
            <a:ext cx="252412" cy="279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 flipV="1">
            <a:off x="755650" y="1341438"/>
            <a:ext cx="482600" cy="377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Line 29"/>
          <p:cNvSpPr>
            <a:spLocks noChangeShapeType="1"/>
          </p:cNvSpPr>
          <p:nvPr/>
        </p:nvSpPr>
        <p:spPr bwMode="auto">
          <a:xfrm>
            <a:off x="755650" y="522288"/>
            <a:ext cx="48260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TextBox 1"/>
          <p:cNvSpPr txBox="1">
            <a:spLocks noChangeArrowheads="1"/>
          </p:cNvSpPr>
          <p:nvPr/>
        </p:nvSpPr>
        <p:spPr bwMode="auto">
          <a:xfrm>
            <a:off x="2722563" y="217170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5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2339975" y="2781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4</a:t>
            </a:r>
          </a:p>
        </p:txBody>
      </p:sp>
      <p:sp>
        <p:nvSpPr>
          <p:cNvPr id="20499" name="TextBox 3"/>
          <p:cNvSpPr txBox="1">
            <a:spLocks noChangeArrowheads="1"/>
          </p:cNvSpPr>
          <p:nvPr/>
        </p:nvSpPr>
        <p:spPr bwMode="auto">
          <a:xfrm>
            <a:off x="595313" y="5222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</a:p>
        </p:txBody>
      </p:sp>
      <p:sp>
        <p:nvSpPr>
          <p:cNvPr id="20500" name="TextBox 4"/>
          <p:cNvSpPr txBox="1">
            <a:spLocks noChangeArrowheads="1"/>
          </p:cNvSpPr>
          <p:nvPr/>
        </p:nvSpPr>
        <p:spPr bwMode="auto">
          <a:xfrm>
            <a:off x="515938" y="15557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3</a:t>
            </a:r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H="1" flipV="1">
            <a:off x="468313" y="2014538"/>
            <a:ext cx="858837" cy="901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TextBox 5"/>
          <p:cNvSpPr txBox="1">
            <a:spLocks noChangeArrowheads="1"/>
          </p:cNvSpPr>
          <p:nvPr/>
        </p:nvSpPr>
        <p:spPr bwMode="auto">
          <a:xfrm>
            <a:off x="1236663" y="27193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28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-7938" y="664685"/>
            <a:ext cx="460375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3399"/>
                </a:solidFill>
              </a:rPr>
              <a:t>Сбор информации осуществляется с двух динодов ФЭУ: </a:t>
            </a:r>
            <a:r>
              <a:rPr lang="en-US" altLang="ru-RU" sz="1600" dirty="0">
                <a:solidFill>
                  <a:srgbClr val="003399"/>
                </a:solidFill>
              </a:rPr>
              <a:t/>
            </a:r>
            <a:br>
              <a:rPr lang="en-US" altLang="ru-RU" sz="1600" dirty="0">
                <a:solidFill>
                  <a:srgbClr val="003399"/>
                </a:solidFill>
              </a:rPr>
            </a:br>
            <a:r>
              <a:rPr lang="ru-RU" altLang="ru-RU" sz="1600" dirty="0">
                <a:solidFill>
                  <a:srgbClr val="003399"/>
                </a:solidFill>
              </a:rPr>
              <a:t>12-го и 7-го с интегрированием 1 </a:t>
            </a:r>
            <a:r>
              <a:rPr lang="ru-RU" altLang="ru-RU" sz="1600" dirty="0" err="1">
                <a:solidFill>
                  <a:srgbClr val="003399"/>
                </a:solidFill>
              </a:rPr>
              <a:t>мкс</a:t>
            </a:r>
            <a:r>
              <a:rPr lang="ru-RU" altLang="ru-RU" sz="1600" dirty="0" smtClean="0">
                <a:solidFill>
                  <a:srgbClr val="003399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</a:rPr>
              <a:t>Условие срабатывания – двукратное совпадение в кластере. </a:t>
            </a:r>
            <a:endParaRPr lang="ru-RU" sz="1600" dirty="0" smtClean="0">
              <a:solidFill>
                <a:srgbClr val="003399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03399"/>
                </a:solidFill>
              </a:rPr>
              <a:t>Оцифровка сигналов - </a:t>
            </a:r>
            <a:r>
              <a:rPr lang="en-US" altLang="ru-RU" sz="1600" dirty="0">
                <a:solidFill>
                  <a:srgbClr val="003399"/>
                </a:solidFill>
              </a:rPr>
              <a:t>20000 </a:t>
            </a:r>
            <a:r>
              <a:rPr lang="ru-RU" altLang="ru-RU" sz="1600" dirty="0">
                <a:solidFill>
                  <a:srgbClr val="003399"/>
                </a:solidFill>
              </a:rPr>
              <a:t>точек с шагом 1 </a:t>
            </a:r>
            <a:r>
              <a:rPr lang="ru-RU" altLang="ru-RU" sz="1600" dirty="0" err="1">
                <a:solidFill>
                  <a:srgbClr val="003399"/>
                </a:solidFill>
              </a:rPr>
              <a:t>мкс</a:t>
            </a:r>
            <a:r>
              <a:rPr lang="ru-RU" altLang="ru-RU" sz="1600" dirty="0">
                <a:solidFill>
                  <a:srgbClr val="003399"/>
                </a:solidFill>
              </a:rPr>
              <a:t> (</a:t>
            </a:r>
            <a:r>
              <a:rPr lang="en-US" altLang="ru-RU" sz="1600" dirty="0">
                <a:solidFill>
                  <a:srgbClr val="003399"/>
                </a:solidFill>
              </a:rPr>
              <a:t>FADC</a:t>
            </a:r>
            <a:r>
              <a:rPr lang="ru-RU" altLang="ru-RU" sz="1600" dirty="0">
                <a:solidFill>
                  <a:srgbClr val="003399"/>
                </a:solidFill>
              </a:rPr>
              <a:t>,</a:t>
            </a:r>
            <a:r>
              <a:rPr lang="en-US" altLang="ru-RU" sz="1600" dirty="0">
                <a:solidFill>
                  <a:srgbClr val="003399"/>
                </a:solidFill>
              </a:rPr>
              <a:t> ADLINK 10 bit PCI slot PCI-9810</a:t>
            </a:r>
            <a:r>
              <a:rPr lang="en-US" altLang="ru-RU" sz="1600" dirty="0" smtClean="0">
                <a:solidFill>
                  <a:srgbClr val="003399"/>
                </a:solidFill>
              </a:rPr>
              <a:t>)</a:t>
            </a:r>
            <a:r>
              <a:rPr lang="ru-RU" altLang="ru-RU" sz="1600" dirty="0" smtClean="0">
                <a:solidFill>
                  <a:srgbClr val="003399"/>
                </a:solidFill>
              </a:rPr>
              <a:t>.</a:t>
            </a:r>
            <a:endParaRPr lang="ru-RU" altLang="ru-RU" sz="1600" dirty="0">
              <a:solidFill>
                <a:srgbClr val="003399"/>
              </a:solidFill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60440" cy="31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4028" y="116632"/>
            <a:ext cx="3931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cs typeface="+mn-cs"/>
              </a:rPr>
              <a:t>Система регистрации кластера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789" y="3472159"/>
            <a:ext cx="34433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Методика регистрации </a:t>
            </a:r>
            <a:r>
              <a:rPr lang="ru-RU" altLang="ru-RU" b="1" dirty="0" smtClean="0">
                <a:solidFill>
                  <a:srgbClr val="C00000"/>
                </a:solidFill>
              </a:rPr>
              <a:t>электронно-фотонной </a:t>
            </a:r>
            <a:r>
              <a:rPr lang="ru-RU" altLang="ru-RU" b="1" dirty="0">
                <a:solidFill>
                  <a:srgbClr val="C00000"/>
                </a:solidFill>
              </a:rPr>
              <a:t>и 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нейтронной компонент ШАЛ </a:t>
            </a:r>
          </a:p>
        </p:txBody>
      </p:sp>
      <p:pic>
        <p:nvPicPr>
          <p:cNvPr id="15" name="Picture 2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1107" r="5211" b="18243"/>
          <a:stretch>
            <a:fillRect/>
          </a:stretch>
        </p:blipFill>
        <p:spPr bwMode="auto">
          <a:xfrm>
            <a:off x="3344213" y="3325520"/>
            <a:ext cx="5616624" cy="12166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4" descr="0-20мк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6169" r="4778" b="4678"/>
          <a:stretch>
            <a:fillRect/>
          </a:stretch>
        </p:blipFill>
        <p:spPr bwMode="auto">
          <a:xfrm>
            <a:off x="3622824" y="4797152"/>
            <a:ext cx="2533352" cy="1932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4067944" y="4314485"/>
            <a:ext cx="0" cy="61515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937243" y="4542129"/>
            <a:ext cx="9552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000" dirty="0"/>
              <a:t>Время, </a:t>
            </a:r>
            <a:r>
              <a:rPr lang="ru-RU" altLang="ru-RU" sz="1000" dirty="0" err="1"/>
              <a:t>мкс</a:t>
            </a:r>
            <a:endParaRPr lang="ru-RU" altLang="ru-RU" sz="1000" dirty="0"/>
          </a:p>
        </p:txBody>
      </p:sp>
      <p:pic>
        <p:nvPicPr>
          <p:cNvPr id="19" name="Picture 13" descr="500-100мк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/>
          <a:stretch>
            <a:fillRect/>
          </a:stretch>
        </p:blipFill>
        <p:spPr bwMode="auto">
          <a:xfrm>
            <a:off x="6385272" y="4911367"/>
            <a:ext cx="2435200" cy="19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6200000">
            <a:off x="2863318" y="3664871"/>
            <a:ext cx="1423788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ru-RU" altLang="ru-RU" sz="1000" dirty="0"/>
              <a:t>Амплитуда, код АЦП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 flipV="1">
            <a:off x="4355976" y="4293096"/>
            <a:ext cx="2232248" cy="88016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9431" y="4638362"/>
            <a:ext cx="312857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333399"/>
                </a:solidFill>
              </a:rPr>
              <a:t>- измерение </a:t>
            </a:r>
            <a:r>
              <a:rPr lang="ru-RU" altLang="ru-RU" sz="1600" dirty="0" err="1">
                <a:solidFill>
                  <a:srgbClr val="333399"/>
                </a:solidFill>
              </a:rPr>
              <a:t>энерговыделения</a:t>
            </a:r>
            <a:r>
              <a:rPr lang="ru-RU" altLang="ru-RU" sz="1600" dirty="0">
                <a:solidFill>
                  <a:srgbClr val="333399"/>
                </a:solidFill>
              </a:rPr>
              <a:t> от </a:t>
            </a:r>
            <a:r>
              <a:rPr lang="ru-RU" altLang="ru-RU" sz="1600" dirty="0" smtClean="0">
                <a:solidFill>
                  <a:srgbClr val="333399"/>
                </a:solidFill>
              </a:rPr>
              <a:t>электронно-фотонной </a:t>
            </a:r>
            <a:r>
              <a:rPr lang="ru-RU" altLang="ru-RU" sz="1600" dirty="0">
                <a:solidFill>
                  <a:srgbClr val="333399"/>
                </a:solidFill>
              </a:rPr>
              <a:t>компоненты; </a:t>
            </a: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333399"/>
                </a:solidFill>
              </a:rPr>
              <a:t>- определение числа нейтронов в течение 20 </a:t>
            </a:r>
            <a:r>
              <a:rPr lang="ru-RU" altLang="ru-RU" sz="1600" dirty="0" err="1">
                <a:solidFill>
                  <a:srgbClr val="333399"/>
                </a:solidFill>
              </a:rPr>
              <a:t>мс</a:t>
            </a:r>
            <a:r>
              <a:rPr lang="ru-RU" altLang="ru-RU" sz="1600" dirty="0">
                <a:solidFill>
                  <a:srgbClr val="333399"/>
                </a:solidFill>
              </a:rPr>
              <a:t> с шагом 1 </a:t>
            </a:r>
            <a:r>
              <a:rPr lang="ru-RU" altLang="ru-RU" sz="1600" dirty="0" err="1" smtClean="0">
                <a:solidFill>
                  <a:srgbClr val="333399"/>
                </a:solidFill>
              </a:rPr>
              <a:t>мкс</a:t>
            </a:r>
            <a:r>
              <a:rPr lang="ru-RU" altLang="ru-RU" sz="1600" dirty="0" smtClean="0">
                <a:solidFill>
                  <a:srgbClr val="333399"/>
                </a:solidFill>
              </a:rPr>
              <a:t> после прихода фронта ШАЛ;</a:t>
            </a:r>
            <a:endParaRPr lang="ru-RU" altLang="ru-RU" sz="16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404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Связь между </a:t>
            </a:r>
            <a:r>
              <a:rPr lang="ru-RU" altLang="ru-RU" b="1" dirty="0" err="1">
                <a:solidFill>
                  <a:srgbClr val="C00000"/>
                </a:solidFill>
              </a:rPr>
              <a:t>энерговыделением</a:t>
            </a:r>
            <a:r>
              <a:rPr lang="ru-RU" altLang="ru-RU" b="1" dirty="0">
                <a:solidFill>
                  <a:srgbClr val="C00000"/>
                </a:solidFill>
              </a:rPr>
              <a:t> заряженных частиц и числом нейтронов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b="26094"/>
          <a:stretch>
            <a:fillRect/>
          </a:stretch>
        </p:blipFill>
        <p:spPr bwMode="auto">
          <a:xfrm>
            <a:off x="1547813" y="1196975"/>
            <a:ext cx="576103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395288" y="5732463"/>
            <a:ext cx="849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Зависимость имеет степенной вид с показателем наклона 0.8 ± 0.1.</a:t>
            </a:r>
          </a:p>
          <a:p>
            <a:r>
              <a:rPr lang="ru-RU" altLang="ru-RU" dirty="0"/>
              <a:t>Среднее значение числа зарегистрированных нейтронов 1000 на 32 детектора соответствует </a:t>
            </a:r>
            <a:r>
              <a:rPr lang="ru-RU" altLang="ru-RU" dirty="0" err="1"/>
              <a:t>энерговыделению</a:t>
            </a:r>
            <a:r>
              <a:rPr lang="ru-RU" altLang="ru-RU" dirty="0"/>
              <a:t> от ~ 10</a:t>
            </a:r>
            <a:r>
              <a:rPr lang="ru-RU" altLang="ru-RU" baseline="30000" dirty="0"/>
              <a:t>6</a:t>
            </a:r>
            <a:r>
              <a:rPr lang="ru-RU" altLang="ru-RU" dirty="0"/>
              <a:t> частиц.</a:t>
            </a:r>
          </a:p>
        </p:txBody>
      </p:sp>
    </p:spTree>
    <p:extLst>
      <p:ext uri="{BB962C8B-B14F-4D97-AF65-F5344CB8AC3E}">
        <p14:creationId xmlns:p14="http://schemas.microsoft.com/office/powerpoint/2010/main" val="33786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1"/>
          <p:cNvGraphicFramePr>
            <a:graphicFrameLocks noChangeAspect="1"/>
          </p:cNvGraphicFramePr>
          <p:nvPr/>
        </p:nvGraphicFramePr>
        <p:xfrm>
          <a:off x="1562100" y="692150"/>
          <a:ext cx="5730875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Graph" r:id="rId3" imgW="4270858" imgH="3118714" progId="Origin50.Graph">
                  <p:embed/>
                </p:oleObj>
              </mc:Choice>
              <mc:Fallback>
                <p:oleObj name="Graph" r:id="rId3" imgW="4270858" imgH="3118714" progId="Origin50.Grap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692150"/>
                        <a:ext cx="5730875" cy="4187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1158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Временное распределение регистрируемых тепловых нейтронов измеренных на ПРИЗМА-32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83568" y="5085754"/>
            <a:ext cx="7345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Полученные распределения можно </a:t>
            </a:r>
            <a:r>
              <a:rPr lang="ru-RU" altLang="ru-RU" sz="1600" dirty="0" err="1"/>
              <a:t>профитировать</a:t>
            </a:r>
            <a:r>
              <a:rPr lang="ru-RU" altLang="ru-RU" sz="1600" dirty="0"/>
              <a:t> двойной экспоненциальной функцией </a:t>
            </a:r>
            <a:endParaRPr lang="en-US" altLang="ru-RU" sz="1600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828030" y="5669954"/>
            <a:ext cx="756126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dirty="0"/>
              <a:t>первая экспонента связана со средним временем </a:t>
            </a:r>
            <a:r>
              <a:rPr lang="ru-RU" altLang="ru-RU" sz="1600" dirty="0" smtClean="0"/>
              <a:t>жизни нейтронов в бетоне вблизи детектора, </a:t>
            </a:r>
            <a:r>
              <a:rPr lang="ru-RU" altLang="ru-RU" sz="1600" dirty="0"/>
              <a:t>т. е. локально </a:t>
            </a:r>
            <a:r>
              <a:rPr lang="ru-RU" altLang="ru-RU" sz="1600" dirty="0" smtClean="0"/>
              <a:t>рожденных</a:t>
            </a:r>
            <a:r>
              <a:rPr lang="ru-RU" altLang="ru-RU" sz="1600" dirty="0"/>
              <a:t>;</a:t>
            </a:r>
            <a:endParaRPr lang="en-US" altLang="ru-RU" sz="1600" dirty="0"/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dirty="0"/>
              <a:t>вторая экспонента с нейтронами, рожденными в </a:t>
            </a:r>
            <a:r>
              <a:rPr lang="ru-RU" altLang="ru-RU" sz="1600" dirty="0" smtClean="0"/>
              <a:t>потолке </a:t>
            </a:r>
            <a:r>
              <a:rPr lang="ru-RU" altLang="ru-RU" sz="1600" dirty="0"/>
              <a:t>и стенах (время </a:t>
            </a:r>
            <a:r>
              <a:rPr lang="ru-RU" altLang="ru-RU" sz="1600" dirty="0" smtClean="0"/>
              <a:t>жизни + </a:t>
            </a:r>
            <a:r>
              <a:rPr lang="ru-RU" altLang="ru-RU" sz="1600" dirty="0"/>
              <a:t>время пролета</a:t>
            </a:r>
            <a:r>
              <a:rPr lang="ru-RU" altLang="ru-RU" sz="1600" dirty="0" smtClean="0"/>
              <a:t>).</a:t>
            </a:r>
            <a:endParaRPr lang="ru-RU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517895"/>
            <a:ext cx="648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T = 0 соответствует времени срабатывания (проход </a:t>
            </a:r>
            <a:r>
              <a:rPr lang="ru-RU" dirty="0" smtClean="0"/>
              <a:t>ШАЛ).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249749"/>
              </p:ext>
            </p:extLst>
          </p:nvPr>
        </p:nvGraphicFramePr>
        <p:xfrm>
          <a:off x="1643042" y="857232"/>
          <a:ext cx="626427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Graph" r:id="rId4" imgW="4075200" imgH="2805120" progId="Origin50.Graph">
                  <p:embed/>
                </p:oleObj>
              </mc:Choice>
              <mc:Fallback>
                <p:oleObj name="Graph" r:id="rId4" imgW="4075200" imgH="2805120" progId="Origin50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857232"/>
                        <a:ext cx="6264275" cy="431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89" y="197792"/>
            <a:ext cx="913421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Функция пространственного распределения нейтронов 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828030" y="5445224"/>
            <a:ext cx="756126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dirty="0"/>
              <a:t>первая экспонента связана со средним временем </a:t>
            </a:r>
            <a:r>
              <a:rPr lang="ru-RU" altLang="ru-RU" sz="1600" dirty="0" smtClean="0"/>
              <a:t>жизни нейтронов в бетоне вблизи детектора, </a:t>
            </a:r>
            <a:r>
              <a:rPr lang="ru-RU" altLang="ru-RU" sz="1600" dirty="0"/>
              <a:t>т. е. локально </a:t>
            </a:r>
            <a:r>
              <a:rPr lang="ru-RU" altLang="ru-RU" sz="1600" dirty="0" smtClean="0"/>
              <a:t>рожденных</a:t>
            </a:r>
            <a:r>
              <a:rPr lang="ru-RU" altLang="ru-RU" sz="1600" dirty="0"/>
              <a:t>;</a:t>
            </a:r>
            <a:endParaRPr lang="en-US" altLang="ru-RU" sz="1600" dirty="0"/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dirty="0"/>
              <a:t>вторая экспонента с нейтронами, рожденными в </a:t>
            </a:r>
            <a:r>
              <a:rPr lang="ru-RU" altLang="ru-RU" sz="1600" dirty="0" smtClean="0"/>
              <a:t>потолке </a:t>
            </a:r>
            <a:r>
              <a:rPr lang="ru-RU" altLang="ru-RU" sz="1600" dirty="0"/>
              <a:t>и стенах (время </a:t>
            </a:r>
            <a:r>
              <a:rPr lang="ru-RU" altLang="ru-RU" sz="1600" dirty="0" smtClean="0"/>
              <a:t>жизни + </a:t>
            </a:r>
            <a:r>
              <a:rPr lang="ru-RU" altLang="ru-RU" sz="1600" dirty="0"/>
              <a:t>время пролета</a:t>
            </a:r>
            <a:r>
              <a:rPr lang="ru-RU" altLang="ru-RU" sz="1600" dirty="0" smtClean="0"/>
              <a:t>).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40418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08333"/>
              </p:ext>
            </p:extLst>
          </p:nvPr>
        </p:nvGraphicFramePr>
        <p:xfrm>
          <a:off x="1043608" y="649354"/>
          <a:ext cx="6518374" cy="5025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Graph" r:id="rId3" imgW="3916070" imgH="3019958" progId="Origin50.Graph">
                  <p:embed/>
                </p:oleObj>
              </mc:Choice>
              <mc:Fallback>
                <p:oleObj name="Graph" r:id="rId3" imgW="3916070" imgH="3019958" progId="Origin50.Grap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649354"/>
                        <a:ext cx="6518374" cy="50256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0" y="11663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</a:rPr>
              <a:t>Интегральный спектр ШАЛ по числу зарегистрированных нейтронов </a:t>
            </a:r>
            <a:r>
              <a:rPr lang="ru-RU" altLang="ru-RU" b="1" dirty="0" smtClean="0">
                <a:solidFill>
                  <a:srgbClr val="C00000"/>
                </a:solidFill>
              </a:rPr>
              <a:t>умноженный  </a:t>
            </a:r>
            <a:r>
              <a:rPr lang="ru-RU" altLang="ru-RU" b="1" dirty="0">
                <a:solidFill>
                  <a:srgbClr val="C00000"/>
                </a:solidFill>
              </a:rPr>
              <a:t>на </a:t>
            </a:r>
            <a:r>
              <a:rPr lang="en-US" altLang="ru-RU" b="1" dirty="0">
                <a:solidFill>
                  <a:srgbClr val="C00000"/>
                </a:solidFill>
              </a:rPr>
              <a:t>n</a:t>
            </a:r>
            <a:r>
              <a:rPr lang="en-US" altLang="ru-RU" b="1" baseline="30000" dirty="0">
                <a:solidFill>
                  <a:srgbClr val="C00000"/>
                </a:solidFill>
              </a:rPr>
              <a:t>1.95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Спектр можно </a:t>
            </a:r>
            <a:r>
              <a:rPr lang="ru-RU" altLang="ru-RU" dirty="0" err="1"/>
              <a:t>профитировать</a:t>
            </a:r>
            <a:r>
              <a:rPr lang="ru-RU" altLang="ru-RU" dirty="0"/>
              <a:t> степенной функцией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 </a:t>
            </a:r>
            <a:r>
              <a:rPr lang="ru-RU" altLang="ru-RU" dirty="0"/>
              <a:t>показателем </a:t>
            </a:r>
            <a:r>
              <a:rPr lang="en-US" altLang="ru-RU" dirty="0">
                <a:sym typeface="Symbol" pitchFamily="18" charset="2"/>
              </a:rPr>
              <a:t> = 1.95</a:t>
            </a:r>
            <a:r>
              <a:rPr lang="ru-RU" altLang="ru-RU" dirty="0"/>
              <a:t> в диапазоне</a:t>
            </a:r>
            <a:r>
              <a:rPr lang="en-US" altLang="ru-RU" dirty="0"/>
              <a:t> 10 – 100 </a:t>
            </a:r>
            <a:r>
              <a:rPr lang="en-US" altLang="ru-RU" dirty="0" smtClean="0"/>
              <a:t>n</a:t>
            </a:r>
            <a:r>
              <a:rPr lang="ru-RU" altLang="ru-RU" dirty="0"/>
              <a:t>, </a:t>
            </a:r>
            <a:endParaRPr lang="ru-RU" altLang="ru-RU" dirty="0" smtClean="0"/>
          </a:p>
          <a:p>
            <a:pPr algn="ctr"/>
            <a:r>
              <a:rPr lang="ru-RU" altLang="ru-RU" dirty="0" smtClean="0"/>
              <a:t>что </a:t>
            </a:r>
            <a:r>
              <a:rPr lang="ru-RU" altLang="ru-RU" dirty="0"/>
              <a:t>соответствует первичным энергиям выше 1 </a:t>
            </a:r>
            <a:r>
              <a:rPr lang="ru-RU" altLang="ru-RU" dirty="0" err="1"/>
              <a:t>ПэВ</a:t>
            </a:r>
            <a:r>
              <a:rPr lang="en-US" alt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18238</TotalTime>
  <Words>582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Документ</vt:lpstr>
      <vt:lpstr>Visio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НЕВОД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Митя</dc:creator>
  <cp:lastModifiedBy>Дмитрий</cp:lastModifiedBy>
  <cp:revision>247</cp:revision>
  <cp:lastPrinted>2016-10-13T07:49:03Z</cp:lastPrinted>
  <dcterms:created xsi:type="dcterms:W3CDTF">2006-02-20T12:21:28Z</dcterms:created>
  <dcterms:modified xsi:type="dcterms:W3CDTF">2017-06-08T08:47:58Z</dcterms:modified>
</cp:coreProperties>
</file>