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20"/>
  </p:notesMasterIdLst>
  <p:sldIdLst>
    <p:sldId id="256" r:id="rId2"/>
    <p:sldId id="275" r:id="rId3"/>
    <p:sldId id="279" r:id="rId4"/>
    <p:sldId id="290" r:id="rId5"/>
    <p:sldId id="293" r:id="rId6"/>
    <p:sldId id="294" r:id="rId7"/>
    <p:sldId id="295" r:id="rId8"/>
    <p:sldId id="259" r:id="rId9"/>
    <p:sldId id="260" r:id="rId10"/>
    <p:sldId id="262" r:id="rId11"/>
    <p:sldId id="286" r:id="rId12"/>
    <p:sldId id="283" r:id="rId13"/>
    <p:sldId id="289" r:id="rId14"/>
    <p:sldId id="284" r:id="rId15"/>
    <p:sldId id="292" r:id="rId16"/>
    <p:sldId id="282" r:id="rId17"/>
    <p:sldId id="291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306" y="18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7BB736-B84E-4406-979C-24AA028B10FC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CD229-AD95-42F1-99A7-2A0B606BE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54CF9-2A98-49F0-8FDA-E2924460597B}" type="datetime1">
              <a:rPr lang="en-US" smtClean="0"/>
              <a:t>6/8/2017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50-th Anniversary of Baksan Neutrino Observatory, Nalchik, June 6-8 2017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2E551-38B1-43BD-9599-A4436992C3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4742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203A-39D9-4C07-8873-2C1E7B246E76}" type="datetime1">
              <a:rPr lang="en-US" smtClean="0"/>
              <a:t>6/8/2017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50-th Anniversary of Baksan Neutrino Observatory, Nalchik, June 6-8 2017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2E551-38B1-43BD-9599-A4436992C3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0847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C9B02-B3DD-493D-9942-6AEE23294A01}" type="datetime1">
              <a:rPr lang="en-US" smtClean="0"/>
              <a:t>6/8/2017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50-th Anniversary of Baksan Neutrino Observatory, Nalchik, June 6-8 2017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2E551-38B1-43BD-9599-A4436992C3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8893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19662-E6D7-4C4B-8FA5-1F790F4CEE79}" type="datetime1">
              <a:rPr lang="en-US" smtClean="0"/>
              <a:t>6/8/2017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50-th Anniversary of Baksan Neutrino Observatory, Nalchik, June 6-8 2017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2E551-38B1-43BD-9599-A4436992C3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8998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77791-4D64-4C0A-AC17-E66336496AC3}" type="datetime1">
              <a:rPr lang="en-US" smtClean="0"/>
              <a:t>6/8/2017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50-th Anniversary of Baksan Neutrino Observatory, Nalchik, June 6-8 2017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2E551-38B1-43BD-9599-A4436992C3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7873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4271D-8637-4FAD-9BC7-F7F00C2F81D5}" type="datetime1">
              <a:rPr lang="en-US" smtClean="0"/>
              <a:t>6/8/2017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50-th Anniversary of Baksan Neutrino Observatory, Nalchik, June 6-8 2017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2E551-38B1-43BD-9599-A4436992C3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3453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E910-C1FF-4CD0-A207-58C193F6973D}" type="datetime1">
              <a:rPr lang="en-US" smtClean="0"/>
              <a:t>6/8/2017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50-th Anniversary of Baksan Neutrino Observatory, Nalchik, June 6-8 2017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2E551-38B1-43BD-9599-A4436992C3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8496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6062-49D5-417F-9A60-6EA9F8FE999A}" type="datetime1">
              <a:rPr lang="en-US" smtClean="0"/>
              <a:t>6/8/2017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50-th Anniversary of Baksan Neutrino Observatory, Nalchik, June 6-8 2017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2E551-38B1-43BD-9599-A4436992C3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4866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BB55-C72A-4BEF-9BD7-21D69815A726}" type="datetime1">
              <a:rPr lang="en-US" smtClean="0"/>
              <a:t>6/8/2017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50-th Anniversary of Baksan Neutrino Observatory, Nalchik, June 6-8 2017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2E551-38B1-43BD-9599-A4436992C3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9474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5F28-761F-4A4B-A29B-80BA0C67E941}" type="datetime1">
              <a:rPr lang="en-US" smtClean="0"/>
              <a:t>6/8/2017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50-th Anniversary of Baksan Neutrino Observatory, Nalchik, June 6-8 2017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2E551-38B1-43BD-9599-A4436992C3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3660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C2B0C-8B85-42D7-A4CF-BB3589BFE9F0}" type="datetime1">
              <a:rPr lang="en-US" smtClean="0"/>
              <a:t>6/8/2017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50-th Anniversary of Baksan Neutrino Observatory, Nalchik, June 6-8 2017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2E551-38B1-43BD-9599-A4436992C3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4470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DA85C-EF11-46FB-AD03-C081876A72AB}" type="datetime1">
              <a:rPr lang="en-US" smtClean="0"/>
              <a:t>6/8/2017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50-th Anniversary of Baksan Neutrino Observatory, Nalchik, June 6-8 2017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2E551-38B1-43BD-9599-A4436992C3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876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gif"/><Relationship Id="rId7" Type="http://schemas.openxmlformats.org/officeDocument/2006/relationships/image" Target="../media/image14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Relationship Id="rId9" Type="http://schemas.openxmlformats.org/officeDocument/2006/relationships/image" Target="../media/image16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924800" cy="1676400"/>
          </a:xfrm>
        </p:spPr>
        <p:txBody>
          <a:bodyPr>
            <a:normAutofit/>
          </a:bodyPr>
          <a:lstStyle/>
          <a:p>
            <a:r>
              <a:rPr lang="en-US" b="1" dirty="0" smtClean="0"/>
              <a:t>Determination of </a:t>
            </a:r>
            <a:r>
              <a:rPr lang="en-US" b="1" baseline="30000" dirty="0" smtClean="0"/>
              <a:t>14</a:t>
            </a:r>
            <a:r>
              <a:rPr lang="en-US" b="1" dirty="0" smtClean="0"/>
              <a:t>C abundance in liquid scintillator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7400" y="2057400"/>
            <a:ext cx="5562600" cy="1143000"/>
          </a:xfrm>
        </p:spPr>
        <p:txBody>
          <a:bodyPr>
            <a:normAutofit fontScale="62500" lnSpcReduction="20000"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V. </a:t>
            </a:r>
            <a:r>
              <a:rPr lang="en-US" sz="3600" dirty="0" err="1" smtClean="0">
                <a:solidFill>
                  <a:schemeClr val="tx1"/>
                </a:solidFill>
              </a:rPr>
              <a:t>Sinev</a:t>
            </a:r>
            <a:endParaRPr lang="en-US" sz="3600" dirty="0" smtClean="0">
              <a:solidFill>
                <a:schemeClr val="tx1"/>
              </a:solidFill>
            </a:endParaRPr>
          </a:p>
          <a:p>
            <a:r>
              <a:rPr lang="en-US" sz="3600" dirty="0" smtClean="0">
                <a:solidFill>
                  <a:schemeClr val="tx1"/>
                </a:solidFill>
              </a:rPr>
              <a:t>INR RAS, Moscow Russia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In collaboration with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3124200"/>
            <a:ext cx="6248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I. R. </a:t>
            </a:r>
            <a:r>
              <a:rPr lang="en-US" b="1" dirty="0" err="1" smtClean="0"/>
              <a:t>Barabanov</a:t>
            </a:r>
            <a:r>
              <a:rPr lang="en-US" b="1" dirty="0" smtClean="0"/>
              <a:t>, L. B. </a:t>
            </a:r>
            <a:r>
              <a:rPr lang="en-US" b="1" dirty="0" err="1" smtClean="0"/>
              <a:t>Bezrukov</a:t>
            </a:r>
            <a:r>
              <a:rPr lang="en-US" b="1" dirty="0" smtClean="0"/>
              <a:t>, A. V. </a:t>
            </a:r>
            <a:r>
              <a:rPr lang="en-US" b="1" dirty="0" err="1" smtClean="0"/>
              <a:t>Veresnikova</a:t>
            </a:r>
            <a:r>
              <a:rPr lang="en-US" b="1" dirty="0" smtClean="0"/>
              <a:t>,</a:t>
            </a:r>
            <a:r>
              <a:rPr lang="fr-FR" b="1" dirty="0" smtClean="0"/>
              <a:t> V. Yu. </a:t>
            </a:r>
            <a:r>
              <a:rPr lang="en-US" b="1" dirty="0" err="1" smtClean="0"/>
              <a:t>Grishina</a:t>
            </a:r>
            <a:r>
              <a:rPr lang="en-US" b="1" dirty="0" smtClean="0"/>
              <a:t>, V. I. </a:t>
            </a:r>
            <a:r>
              <a:rPr lang="en-US" b="1" dirty="0" err="1" smtClean="0"/>
              <a:t>Gurentsov</a:t>
            </a:r>
            <a:r>
              <a:rPr lang="en-US" b="1" dirty="0" smtClean="0"/>
              <a:t>, V. P. </a:t>
            </a:r>
            <a:r>
              <a:rPr lang="en-US" b="1" dirty="0" err="1" smtClean="0"/>
              <a:t>Zavarzina</a:t>
            </a:r>
            <a:r>
              <a:rPr lang="en-US" b="1" dirty="0" smtClean="0"/>
              <a:t>, S. D. </a:t>
            </a:r>
            <a:r>
              <a:rPr lang="en-US" b="1" dirty="0" err="1" smtClean="0"/>
              <a:t>Krokhaleva</a:t>
            </a:r>
            <a:r>
              <a:rPr lang="en-US" b="1" dirty="0" smtClean="0"/>
              <a:t>, A. S. </a:t>
            </a:r>
            <a:r>
              <a:rPr lang="en-US" b="1" dirty="0" err="1" smtClean="0"/>
              <a:t>Kurlovich</a:t>
            </a:r>
            <a:r>
              <a:rPr lang="en-US" b="1" dirty="0" smtClean="0"/>
              <a:t>, B. K. </a:t>
            </a:r>
            <a:r>
              <a:rPr lang="en-US" b="1" dirty="0" err="1" smtClean="0"/>
              <a:t>Lubsandorzhiev</a:t>
            </a:r>
            <a:r>
              <a:rPr lang="en-US" b="1" dirty="0" smtClean="0"/>
              <a:t>, S. B. </a:t>
            </a:r>
            <a:r>
              <a:rPr lang="en-US" b="1" dirty="0" err="1" smtClean="0"/>
              <a:t>Lubsandorzhiev</a:t>
            </a:r>
            <a:r>
              <a:rPr lang="en-US" b="1" dirty="0" smtClean="0"/>
              <a:t>, A. K. </a:t>
            </a:r>
            <a:r>
              <a:rPr lang="en-US" b="1" dirty="0" err="1" smtClean="0"/>
              <a:t>Mezhokh</a:t>
            </a:r>
            <a:r>
              <a:rPr lang="en-US" b="1" dirty="0" smtClean="0"/>
              <a:t>, G. </a:t>
            </a:r>
            <a:r>
              <a:rPr lang="en-US" b="1" dirty="0" err="1" smtClean="0"/>
              <a:t>Ya</a:t>
            </a:r>
            <a:r>
              <a:rPr lang="en-US" b="1" dirty="0" smtClean="0"/>
              <a:t>. </a:t>
            </a:r>
            <a:r>
              <a:rPr lang="en-US" b="1" dirty="0" err="1" smtClean="0"/>
              <a:t>Novikova</a:t>
            </a:r>
            <a:r>
              <a:rPr lang="en-US" b="1" dirty="0" smtClean="0"/>
              <a:t>, A. Yu. </a:t>
            </a:r>
            <a:r>
              <a:rPr lang="en-US" b="1" dirty="0" err="1" smtClean="0"/>
              <a:t>Sidorenkov</a:t>
            </a:r>
            <a:r>
              <a:rPr lang="en-US" b="1" dirty="0" smtClean="0"/>
              <a:t>, V. V. </a:t>
            </a:r>
            <a:r>
              <a:rPr lang="en-US" b="1" dirty="0" err="1" smtClean="0"/>
              <a:t>Sinev</a:t>
            </a:r>
            <a:r>
              <a:rPr lang="en-US" b="1" dirty="0" smtClean="0"/>
              <a:t>, E. A. </a:t>
            </a:r>
            <a:r>
              <a:rPr lang="en-US" b="1" dirty="0" err="1" smtClean="0"/>
              <a:t>Yanovich</a:t>
            </a:r>
            <a:r>
              <a:rPr lang="en-US" b="1" dirty="0" smtClean="0"/>
              <a:t>, 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Yu. M. </a:t>
            </a:r>
            <a:r>
              <a:rPr lang="en-US" b="1" dirty="0" err="1" smtClean="0">
                <a:solidFill>
                  <a:srgbClr val="0070C0"/>
                </a:solidFill>
              </a:rPr>
              <a:t>Gavrilyuk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fr-FR" b="1" dirty="0" smtClean="0">
                <a:solidFill>
                  <a:srgbClr val="0070C0"/>
                </a:solidFill>
              </a:rPr>
              <a:t>A. M. Gangapshev, </a:t>
            </a:r>
            <a:r>
              <a:rPr lang="en-US" b="1" dirty="0" smtClean="0">
                <a:solidFill>
                  <a:srgbClr val="0070C0"/>
                </a:solidFill>
              </a:rPr>
              <a:t>V. V. </a:t>
            </a:r>
            <a:r>
              <a:rPr lang="en-US" b="1" dirty="0" err="1" smtClean="0">
                <a:solidFill>
                  <a:srgbClr val="0070C0"/>
                </a:solidFill>
              </a:rPr>
              <a:t>Kazalov</a:t>
            </a:r>
            <a:r>
              <a:rPr lang="en-US" b="1" dirty="0" smtClean="0">
                <a:solidFill>
                  <a:srgbClr val="0070C0"/>
                </a:solidFill>
              </a:rPr>
              <a:t>, V. V. </a:t>
            </a:r>
            <a:r>
              <a:rPr lang="en-US" b="1" dirty="0" err="1" smtClean="0">
                <a:solidFill>
                  <a:srgbClr val="0070C0"/>
                </a:solidFill>
              </a:rPr>
              <a:t>Kuz’minov</a:t>
            </a:r>
            <a:r>
              <a:rPr lang="en-US" b="1" dirty="0" smtClean="0">
                <a:solidFill>
                  <a:srgbClr val="0070C0"/>
                </a:solidFill>
              </a:rPr>
              <a:t>, V. B. </a:t>
            </a:r>
            <a:r>
              <a:rPr lang="en-US" b="1" dirty="0" err="1" smtClean="0">
                <a:solidFill>
                  <a:srgbClr val="0070C0"/>
                </a:solidFill>
              </a:rPr>
              <a:t>Petkov</a:t>
            </a:r>
            <a:r>
              <a:rPr lang="en-US" b="1" dirty="0" smtClean="0">
                <a:solidFill>
                  <a:srgbClr val="0070C0"/>
                </a:solidFill>
              </a:rPr>
              <a:t>,  A. M. </a:t>
            </a:r>
            <a:r>
              <a:rPr lang="en-US" b="1" dirty="0" err="1" smtClean="0">
                <a:solidFill>
                  <a:srgbClr val="0070C0"/>
                </a:solidFill>
              </a:rPr>
              <a:t>Pshukov</a:t>
            </a:r>
            <a:r>
              <a:rPr lang="en-US" b="1" dirty="0" smtClean="0">
                <a:solidFill>
                  <a:srgbClr val="0070C0"/>
                </a:solidFill>
              </a:rPr>
              <a:t>, Sh. I. </a:t>
            </a:r>
            <a:r>
              <a:rPr lang="en-US" b="1" dirty="0" err="1" smtClean="0">
                <a:solidFill>
                  <a:srgbClr val="0070C0"/>
                </a:solidFill>
              </a:rPr>
              <a:t>Umerov</a:t>
            </a:r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V. P. </a:t>
            </a:r>
            <a:r>
              <a:rPr lang="en-US" b="1" dirty="0" err="1" smtClean="0">
                <a:solidFill>
                  <a:srgbClr val="FF0000"/>
                </a:solidFill>
              </a:rPr>
              <a:t>Morgalyuk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/>
              <a:t>P. Yu. </a:t>
            </a:r>
            <a:r>
              <a:rPr lang="en-US" b="1" dirty="0" err="1" smtClean="0"/>
              <a:t>Naumov</a:t>
            </a:r>
            <a:r>
              <a:rPr lang="en-US" b="1" dirty="0" smtClean="0"/>
              <a:t>,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T. </a:t>
            </a:r>
            <a:r>
              <a:rPr lang="en-US" b="1" dirty="0" err="1" smtClean="0">
                <a:solidFill>
                  <a:srgbClr val="0070C0"/>
                </a:solidFill>
              </a:rPr>
              <a:t>Enquist</a:t>
            </a:r>
            <a:r>
              <a:rPr lang="en-US" b="1" dirty="0" smtClean="0">
                <a:solidFill>
                  <a:srgbClr val="0070C0"/>
                </a:solidFill>
              </a:rPr>
              <a:t>, P. </a:t>
            </a:r>
            <a:r>
              <a:rPr lang="en-US" b="1" dirty="0" err="1" smtClean="0">
                <a:solidFill>
                  <a:srgbClr val="0070C0"/>
                </a:solidFill>
              </a:rPr>
              <a:t>Kuusiniemi</a:t>
            </a:r>
            <a:r>
              <a:rPr lang="en-US" b="1" dirty="0" smtClean="0">
                <a:solidFill>
                  <a:srgbClr val="0070C0"/>
                </a:solidFill>
              </a:rPr>
              <a:t>, J. </a:t>
            </a:r>
            <a:r>
              <a:rPr lang="en-US" b="1" dirty="0" err="1" smtClean="0">
                <a:solidFill>
                  <a:srgbClr val="0070C0"/>
                </a:solidFill>
              </a:rPr>
              <a:t>Joutsenvaara</a:t>
            </a:r>
            <a:r>
              <a:rPr lang="en-US" b="1" dirty="0" smtClean="0">
                <a:solidFill>
                  <a:srgbClr val="0070C0"/>
                </a:solidFill>
              </a:rPr>
              <a:t>, A. </a:t>
            </a:r>
            <a:r>
              <a:rPr lang="en-US" b="1" dirty="0" err="1" smtClean="0">
                <a:solidFill>
                  <a:srgbClr val="0070C0"/>
                </a:solidFill>
              </a:rPr>
              <a:t>Virkajarvi</a:t>
            </a:r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53200" y="3124200"/>
            <a:ext cx="2590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INR RAS, Moscow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>
                <a:solidFill>
                  <a:srgbClr val="0070C0"/>
                </a:solidFill>
              </a:rPr>
              <a:t>BNO INR RAS, </a:t>
            </a:r>
            <a:r>
              <a:rPr lang="en-US" b="1" dirty="0" err="1" smtClean="0">
                <a:solidFill>
                  <a:srgbClr val="0070C0"/>
                </a:solidFill>
              </a:rPr>
              <a:t>Baksan</a:t>
            </a:r>
            <a:endParaRPr lang="en-US" b="1" dirty="0" smtClean="0">
              <a:solidFill>
                <a:srgbClr val="0070C0"/>
              </a:solidFill>
            </a:endParaRPr>
          </a:p>
          <a:p>
            <a:endParaRPr lang="en-US" b="1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INEOS, Moscow,</a:t>
            </a:r>
          </a:p>
          <a:p>
            <a:r>
              <a:rPr lang="en-US" b="1" dirty="0" smtClean="0"/>
              <a:t>MEPI, Moscow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Univ. Oulu, Finland</a:t>
            </a:r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60198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50-th Anniversary of </a:t>
            </a:r>
            <a:r>
              <a:rPr lang="en-US" dirty="0" err="1" smtClean="0"/>
              <a:t>Baksan</a:t>
            </a:r>
            <a:r>
              <a:rPr lang="en-US" dirty="0" smtClean="0"/>
              <a:t> Neutrino Observatory, Nalchik, June 6-8 2017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5101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Scintillator on base of linear alkyl benzene  (LAB)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 is a mixture of hydro carbonates with a formula like C</a:t>
            </a:r>
            <a:r>
              <a:rPr lang="en-US" baseline="-25000" dirty="0" smtClean="0"/>
              <a:t>n</a:t>
            </a:r>
            <a:r>
              <a:rPr lang="en-US" dirty="0" smtClean="0"/>
              <a:t>H</a:t>
            </a:r>
            <a:r>
              <a:rPr lang="en-US" baseline="-25000" dirty="0" smtClean="0"/>
              <a:t>2n-6</a:t>
            </a:r>
            <a:r>
              <a:rPr lang="en-US" dirty="0" smtClean="0"/>
              <a:t>. Density is between 0.855 and 0.858 g/cm</a:t>
            </a:r>
            <a:r>
              <a:rPr lang="en-US" baseline="30000" dirty="0" smtClean="0"/>
              <a:t>3</a:t>
            </a:r>
            <a:r>
              <a:rPr lang="en-US" dirty="0" smtClean="0"/>
              <a:t>. Flash point is 143°C.</a:t>
            </a:r>
          </a:p>
          <a:p>
            <a:r>
              <a:rPr lang="en-US" dirty="0" smtClean="0"/>
              <a:t>In our sample we have 4 fractions: C</a:t>
            </a:r>
            <a:r>
              <a:rPr lang="en-US" baseline="-25000" dirty="0" smtClean="0"/>
              <a:t>16</a:t>
            </a:r>
            <a:r>
              <a:rPr lang="en-US" dirty="0" smtClean="0"/>
              <a:t>H</a:t>
            </a:r>
            <a:r>
              <a:rPr lang="en-US" baseline="-25000" dirty="0" smtClean="0"/>
              <a:t>26</a:t>
            </a:r>
            <a:r>
              <a:rPr lang="en-US" dirty="0" smtClean="0"/>
              <a:t>(12.5%), C</a:t>
            </a:r>
            <a:r>
              <a:rPr lang="en-US" baseline="-25000" dirty="0" smtClean="0"/>
              <a:t>17</a:t>
            </a:r>
            <a:r>
              <a:rPr lang="en-US" dirty="0" smtClean="0"/>
              <a:t>H</a:t>
            </a:r>
            <a:r>
              <a:rPr lang="en-US" baseline="-25000" dirty="0" smtClean="0"/>
              <a:t>28</a:t>
            </a:r>
            <a:r>
              <a:rPr lang="en-US" dirty="0" smtClean="0"/>
              <a:t>(29.3%), C</a:t>
            </a:r>
            <a:r>
              <a:rPr lang="en-US" baseline="-25000" dirty="0" smtClean="0"/>
              <a:t>18</a:t>
            </a:r>
            <a:r>
              <a:rPr lang="en-US" dirty="0" smtClean="0"/>
              <a:t>H</a:t>
            </a:r>
            <a:r>
              <a:rPr lang="en-US" baseline="-25000" dirty="0" smtClean="0"/>
              <a:t>30</a:t>
            </a:r>
            <a:r>
              <a:rPr lang="en-US" dirty="0" smtClean="0"/>
              <a:t>(31.5%), C</a:t>
            </a:r>
            <a:r>
              <a:rPr lang="en-US" baseline="-25000" dirty="0" smtClean="0"/>
              <a:t>19</a:t>
            </a:r>
            <a:r>
              <a:rPr lang="en-US" dirty="0" smtClean="0"/>
              <a:t>H</a:t>
            </a:r>
            <a:r>
              <a:rPr lang="en-US" baseline="-25000" dirty="0" smtClean="0"/>
              <a:t>32</a:t>
            </a:r>
            <a:r>
              <a:rPr lang="en-US" dirty="0" smtClean="0"/>
              <a:t>(26.7%).</a:t>
            </a:r>
          </a:p>
          <a:p>
            <a:r>
              <a:rPr lang="en-US" dirty="0" smtClean="0"/>
              <a:t>Light yield is about 8000 photons per MeV</a:t>
            </a:r>
          </a:p>
          <a:p>
            <a:r>
              <a:rPr lang="en-US" dirty="0" smtClean="0"/>
              <a:t>Attenuation length at 420 nm 15 m.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2E551-38B1-43BD-9599-A4436992C317}" type="slidenum">
              <a:rPr lang="en-US" smtClean="0"/>
              <a:pPr/>
              <a:t>10</a:t>
            </a:fld>
            <a:r>
              <a:rPr lang="en-US" dirty="0" smtClean="0"/>
              <a:t>/18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50-th Anniversary of Baksan Neutrino Observatory, Nalchik, June 6-8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453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/>
          <a:lstStyle/>
          <a:p>
            <a:r>
              <a:rPr lang="en-US" dirty="0" smtClean="0"/>
              <a:t>Used electronics</a:t>
            </a:r>
            <a:endParaRPr lang="en-US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834647" y="1996381"/>
            <a:ext cx="914400" cy="533400"/>
            <a:chOff x="1295400" y="1905000"/>
            <a:chExt cx="914400" cy="533400"/>
          </a:xfrm>
        </p:grpSpPr>
        <p:sp>
          <p:nvSpPr>
            <p:cNvPr id="4" name="Хорда 3"/>
            <p:cNvSpPr/>
            <p:nvPr/>
          </p:nvSpPr>
          <p:spPr>
            <a:xfrm rot="12173886">
              <a:off x="1295400" y="1905000"/>
              <a:ext cx="609600" cy="533400"/>
            </a:xfrm>
            <a:prstGeom prst="cho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828800" y="2057400"/>
              <a:ext cx="3810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834647" y="3603608"/>
            <a:ext cx="914400" cy="533400"/>
            <a:chOff x="1295400" y="1905000"/>
            <a:chExt cx="914400" cy="533400"/>
          </a:xfrm>
        </p:grpSpPr>
        <p:sp>
          <p:nvSpPr>
            <p:cNvPr id="8" name="Хорда 7"/>
            <p:cNvSpPr/>
            <p:nvPr/>
          </p:nvSpPr>
          <p:spPr>
            <a:xfrm rot="12173886">
              <a:off x="1295400" y="1905000"/>
              <a:ext cx="609600" cy="533400"/>
            </a:xfrm>
            <a:prstGeom prst="cho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828800" y="2057400"/>
              <a:ext cx="3810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" name="Прямая соединительная линия 10"/>
          <p:cNvCxnSpPr>
            <a:stCxn id="5" idx="3"/>
          </p:cNvCxnSpPr>
          <p:nvPr/>
        </p:nvCxnSpPr>
        <p:spPr>
          <a:xfrm>
            <a:off x="1749047" y="2263081"/>
            <a:ext cx="91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749047" y="3870308"/>
            <a:ext cx="91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412901" y="2582421"/>
            <a:ext cx="685800" cy="9236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489101" y="2782615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ymbol" pitchFamily="18" charset="2"/>
              </a:rPr>
              <a:t>S</a:t>
            </a:r>
            <a:endParaRPr lang="en-US" sz="2800" dirty="0">
              <a:latin typeface="Symbol" pitchFamily="18" charset="2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663447" y="2263081"/>
            <a:ext cx="0" cy="56447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663447" y="3305835"/>
            <a:ext cx="0" cy="56447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647348" y="2827554"/>
            <a:ext cx="7655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647348" y="3306353"/>
            <a:ext cx="7655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663447" y="1698608"/>
            <a:ext cx="0" cy="56447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663447" y="3828904"/>
            <a:ext cx="2516" cy="5882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665963" y="1698608"/>
            <a:ext cx="457303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2665963" y="4393377"/>
            <a:ext cx="4573037" cy="64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7239000" y="1393808"/>
            <a:ext cx="685800" cy="33870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4098701" y="3291379"/>
            <a:ext cx="91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098701" y="2804131"/>
            <a:ext cx="91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781800" y="5280008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Digital oscilloscope NI5015</a:t>
            </a:r>
            <a:endParaRPr lang="en-US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5013101" y="2545316"/>
            <a:ext cx="0" cy="2822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5013101" y="2558708"/>
            <a:ext cx="222589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Равнобедренный треугольник 36"/>
          <p:cNvSpPr/>
          <p:nvPr/>
        </p:nvSpPr>
        <p:spPr>
          <a:xfrm rot="5400000">
            <a:off x="4860701" y="3100820"/>
            <a:ext cx="1066800" cy="76200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5775101" y="3471046"/>
            <a:ext cx="1463899" cy="107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029200" y="3156588"/>
            <a:ext cx="610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5943600" y="1980844"/>
            <a:ext cx="1295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Trigger</a:t>
            </a:r>
            <a:endParaRPr lang="en-US" sz="2800" dirty="0"/>
          </a:p>
        </p:txBody>
      </p:sp>
      <p:sp>
        <p:nvSpPr>
          <p:cNvPr id="42" name="TextBox 41"/>
          <p:cNvSpPr txBox="1"/>
          <p:nvPr/>
        </p:nvSpPr>
        <p:spPr>
          <a:xfrm>
            <a:off x="912622" y="1371600"/>
            <a:ext cx="910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PMT 1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912623" y="2948420"/>
            <a:ext cx="910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PMT 2</a:t>
            </a:r>
            <a:endParaRPr lang="en-US" dirty="0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726818" y="4925619"/>
            <a:ext cx="2129727" cy="127783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4101" y="4417116"/>
            <a:ext cx="351879" cy="222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Номер слайда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2E551-38B1-43BD-9599-A4436992C317}" type="slidenum">
              <a:rPr lang="en-US" smtClean="0"/>
              <a:pPr/>
              <a:t>11</a:t>
            </a:fld>
            <a:r>
              <a:rPr lang="en-US" dirty="0" smtClean="0"/>
              <a:t>/18</a:t>
            </a:r>
            <a:endParaRPr lang="en-US" dirty="0"/>
          </a:p>
        </p:txBody>
      </p:sp>
      <p:sp>
        <p:nvSpPr>
          <p:cNvPr id="39" name="Нижний колонтитул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50-th Anniversary of Baksan Neutrino Observatory, Nalchik, June 6-8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938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Backgrounds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Uranium and thorium chains are not in equilibrium in cooper shielding and scintillator itself.</a:t>
            </a:r>
          </a:p>
          <a:p>
            <a:r>
              <a:rPr lang="en-US" dirty="0" smtClean="0"/>
              <a:t>We regard the rest of uranium and thorium after purification and amount of their products after several years passed after purification.</a:t>
            </a:r>
          </a:p>
          <a:p>
            <a:r>
              <a:rPr lang="en-US" dirty="0" smtClean="0"/>
              <a:t>Radon can penetrate in shielding gaps and in the scintillator volume.</a:t>
            </a:r>
          </a:p>
          <a:p>
            <a:r>
              <a:rPr lang="en-US" dirty="0" smtClean="0"/>
              <a:t>Potassium-40 comes mainly from voltage dividers.</a:t>
            </a:r>
          </a:p>
          <a:p>
            <a:r>
              <a:rPr lang="en-US" dirty="0" smtClean="0"/>
              <a:t>Cerenkov light emitting in light guides due to energetic gammas from shielding.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2E551-38B1-43BD-9599-A4436992C317}" type="slidenum">
              <a:rPr lang="en-US" smtClean="0"/>
              <a:pPr/>
              <a:t>12</a:t>
            </a:fld>
            <a:r>
              <a:rPr lang="en-US" dirty="0" smtClean="0"/>
              <a:t>/18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50-th Anniversary of Baksan Neutrino Observatory, Nalchik, June 6-8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380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4639"/>
          </a:xfrm>
        </p:spPr>
        <p:txBody>
          <a:bodyPr/>
          <a:lstStyle/>
          <a:p>
            <a:r>
              <a:rPr lang="en-US" dirty="0" err="1" smtClean="0"/>
              <a:t>Backgound</a:t>
            </a:r>
            <a:r>
              <a:rPr lang="en-US" dirty="0" smtClean="0"/>
              <a:t> parts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083" y="994323"/>
            <a:ext cx="2811184" cy="1905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5550" y="2899323"/>
            <a:ext cx="2879717" cy="19514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0325" y="994323"/>
            <a:ext cx="2761989" cy="18716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9162" y="2908877"/>
            <a:ext cx="2883780" cy="19541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43259" y="990600"/>
            <a:ext cx="2830778" cy="19182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4673" y="3028386"/>
            <a:ext cx="2839364" cy="19240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414" y="4837661"/>
            <a:ext cx="2761987" cy="187166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4439" y="4842961"/>
            <a:ext cx="2837875" cy="192308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3000" y="1946823"/>
            <a:ext cx="117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238</a:t>
            </a:r>
            <a:r>
              <a:rPr lang="en-US" dirty="0" smtClean="0"/>
              <a:t>U inside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47800" y="3516642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238</a:t>
            </a:r>
            <a:r>
              <a:rPr lang="en-US" dirty="0" smtClean="0"/>
              <a:t>U outside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267200" y="1451523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232</a:t>
            </a:r>
            <a:r>
              <a:rPr lang="en-US" dirty="0" smtClean="0"/>
              <a:t>Th inside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902434" y="4002377"/>
            <a:ext cx="14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232</a:t>
            </a:r>
            <a:r>
              <a:rPr lang="en-US" dirty="0" smtClean="0"/>
              <a:t>Th outside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934200" y="1451523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222</a:t>
            </a:r>
            <a:r>
              <a:rPr lang="en-US" dirty="0" smtClean="0"/>
              <a:t>Rn inside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296846" y="3990434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222</a:t>
            </a:r>
            <a:r>
              <a:rPr lang="en-US" dirty="0" smtClean="0"/>
              <a:t>Rn outside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902434" y="5404061"/>
            <a:ext cx="1523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Cerenkov light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806247" y="5034729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40</a:t>
            </a:r>
            <a:r>
              <a:rPr lang="en-US" dirty="0" smtClean="0"/>
              <a:t>K outside</a:t>
            </a:r>
            <a:endParaRPr lang="en-US" dirty="0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2E551-38B1-43BD-9599-A4436992C317}" type="slidenum">
              <a:rPr lang="en-US" smtClean="0"/>
              <a:pPr/>
              <a:t>13</a:t>
            </a:fld>
            <a:r>
              <a:rPr lang="en-US" dirty="0" smtClean="0"/>
              <a:t>/18</a:t>
            </a:r>
            <a:endParaRPr lang="en-US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50-th Anniversary of Baksan Neutrino Observatory, Nalchik, June 6-8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917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Comparing of spectra from scintillator and from light guides and </a:t>
            </a:r>
            <a:r>
              <a:rPr lang="en-US" dirty="0" err="1" smtClean="0"/>
              <a:t>pmt</a:t>
            </a:r>
            <a:r>
              <a:rPr lang="en-US" dirty="0" smtClean="0"/>
              <a:t> glass.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7775" y="1610519"/>
            <a:ext cx="6648450" cy="4505325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2E551-38B1-43BD-9599-A4436992C317}" type="slidenum">
              <a:rPr lang="en-US" smtClean="0"/>
              <a:pPr/>
              <a:t>14</a:t>
            </a:fld>
            <a:r>
              <a:rPr lang="en-US" dirty="0" smtClean="0"/>
              <a:t>/18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50-th Anniversary of Baksan Neutrino Observatory, Nalchik, June 6-8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365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50-th Anniversary of Baksan Neutrino Observatory, Nalchik, June 6-8 2017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2E551-38B1-43BD-9599-A4436992C317}" type="slidenum">
              <a:rPr lang="en-US" smtClean="0"/>
              <a:pPr/>
              <a:t>15</a:t>
            </a:fld>
            <a:r>
              <a:rPr lang="en-US" dirty="0" smtClean="0"/>
              <a:t>/18</a:t>
            </a:r>
            <a:endParaRPr lang="en-US" dirty="0"/>
          </a:p>
        </p:txBody>
      </p:sp>
      <p:pic>
        <p:nvPicPr>
          <p:cNvPr id="8" name="Рисунок 7" descr="am241_s6c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295400"/>
            <a:ext cx="3710762" cy="2514600"/>
          </a:xfrm>
          <a:prstGeom prst="rect">
            <a:avLst/>
          </a:prstGeom>
        </p:spPr>
      </p:pic>
      <p:pic>
        <p:nvPicPr>
          <p:cNvPr id="9" name="Рисунок 8" descr="co60_s6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82589" y="1219200"/>
            <a:ext cx="3823211" cy="2590800"/>
          </a:xfrm>
          <a:prstGeom prst="rect">
            <a:avLst/>
          </a:prstGeom>
        </p:spPr>
      </p:pic>
      <p:pic>
        <p:nvPicPr>
          <p:cNvPr id="10" name="Рисунок 9" descr="cs137_s4c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599" y="3774847"/>
            <a:ext cx="3650189" cy="2473553"/>
          </a:xfrm>
          <a:prstGeom prst="rect">
            <a:avLst/>
          </a:prstGeom>
        </p:spPr>
      </p:pic>
      <p:pic>
        <p:nvPicPr>
          <p:cNvPr id="11" name="Рисунок 10" descr="calib_s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12189" y="3667821"/>
            <a:ext cx="3969811" cy="269014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aseline="30000" dirty="0" smtClean="0"/>
              <a:t>14</a:t>
            </a:r>
            <a:r>
              <a:rPr lang="en-US" dirty="0" smtClean="0"/>
              <a:t>C LAB sample measuring with </a:t>
            </a:r>
            <a:r>
              <a:rPr lang="en-US" baseline="30000" dirty="0" smtClean="0"/>
              <a:t>222</a:t>
            </a:r>
            <a:r>
              <a:rPr lang="en-US" dirty="0" smtClean="0"/>
              <a:t>Rn 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2E551-38B1-43BD-9599-A4436992C317}" type="slidenum">
              <a:rPr lang="en-US" smtClean="0"/>
              <a:pPr/>
              <a:t>16</a:t>
            </a:fld>
            <a:r>
              <a:rPr lang="en-US" dirty="0" smtClean="0"/>
              <a:t>/18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50-th Anniversary of Baksan Neutrino Observatory, Nalchik, June 6-8 2017</a:t>
            </a:r>
            <a:endParaRPr lang="en-US"/>
          </a:p>
        </p:txBody>
      </p:sp>
      <p:pic>
        <p:nvPicPr>
          <p:cNvPr id="8" name="Рисунок 7" descr="c14_ser_1-3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609189"/>
            <a:ext cx="8534400" cy="448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13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aseline="30000" dirty="0" smtClean="0"/>
              <a:t>14</a:t>
            </a:r>
            <a:r>
              <a:rPr lang="en-US" dirty="0" smtClean="0"/>
              <a:t>C LAB sample measuring with </a:t>
            </a:r>
            <a:r>
              <a:rPr lang="en-US" baseline="30000" dirty="0" smtClean="0"/>
              <a:t>222</a:t>
            </a:r>
            <a:r>
              <a:rPr lang="en-US" dirty="0" smtClean="0"/>
              <a:t>Rn decayed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2E551-38B1-43BD-9599-A4436992C317}" type="slidenum">
              <a:rPr lang="en-US" smtClean="0"/>
              <a:pPr/>
              <a:t>17</a:t>
            </a:fld>
            <a:r>
              <a:rPr lang="en-US" dirty="0" smtClean="0"/>
              <a:t>/18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50-th Anniversary of Baksan Neutrino Observatory, Nalchik, June 6-8 2017</a:t>
            </a:r>
            <a:endParaRPr lang="en-US"/>
          </a:p>
        </p:txBody>
      </p:sp>
      <p:pic>
        <p:nvPicPr>
          <p:cNvPr id="7" name="Рисунок 6" descr="c14_571h_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524000"/>
            <a:ext cx="7543800" cy="455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13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Low background setup placed at </a:t>
            </a:r>
            <a:r>
              <a:rPr lang="en-US" dirty="0" err="1" smtClean="0"/>
              <a:t>Baksan</a:t>
            </a:r>
            <a:r>
              <a:rPr lang="en-US" dirty="0" smtClean="0"/>
              <a:t> underground laboratory is available to start researches of scintillator samples</a:t>
            </a:r>
          </a:p>
          <a:p>
            <a:r>
              <a:rPr lang="en-US" dirty="0" smtClean="0"/>
              <a:t>First measurements show backgrounds should be better depressed to see clearly </a:t>
            </a:r>
            <a:r>
              <a:rPr lang="en-US" baseline="30000" dirty="0" smtClean="0"/>
              <a:t>14</a:t>
            </a:r>
            <a:r>
              <a:rPr lang="en-US" dirty="0" smtClean="0"/>
              <a:t>C spectrum.</a:t>
            </a:r>
          </a:p>
          <a:p>
            <a:r>
              <a:rPr lang="en-US" dirty="0" smtClean="0"/>
              <a:t>To the moment we began to understand the origin of backgrounds in our detector and started to simulate these backgrounds.</a:t>
            </a:r>
          </a:p>
          <a:p>
            <a:r>
              <a:rPr lang="en-US" dirty="0" smtClean="0"/>
              <a:t>Measured </a:t>
            </a:r>
            <a:r>
              <a:rPr lang="en-US" baseline="30000" dirty="0" smtClean="0"/>
              <a:t>14</a:t>
            </a:r>
            <a:r>
              <a:rPr lang="en-US" dirty="0" smtClean="0"/>
              <a:t>C/</a:t>
            </a:r>
            <a:r>
              <a:rPr lang="en-US" baseline="30000" dirty="0" smtClean="0"/>
              <a:t>12</a:t>
            </a:r>
            <a:r>
              <a:rPr lang="en-US" dirty="0" smtClean="0"/>
              <a:t>C ratio for the LAB (Russia, 2017) sample is (3.</a:t>
            </a:r>
            <a:r>
              <a:rPr lang="ru-RU" dirty="0" smtClean="0"/>
              <a:t>2</a:t>
            </a:r>
            <a:r>
              <a:rPr lang="en-US" dirty="0" smtClean="0"/>
              <a:t> ± 1.1) × 10</a:t>
            </a:r>
            <a:r>
              <a:rPr lang="en-US" baseline="30000" dirty="0" smtClean="0"/>
              <a:t>-1</a:t>
            </a:r>
            <a:r>
              <a:rPr lang="ru-RU" baseline="30000" dirty="0" smtClean="0"/>
              <a:t>6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(5.5 </a:t>
            </a:r>
            <a:r>
              <a:rPr lang="en-US" dirty="0"/>
              <a:t>± </a:t>
            </a:r>
            <a:r>
              <a:rPr lang="en-US" dirty="0" smtClean="0"/>
              <a:t>1.0) </a:t>
            </a:r>
            <a:r>
              <a:rPr lang="en-US" dirty="0"/>
              <a:t>× </a:t>
            </a:r>
            <a:r>
              <a:rPr lang="en-US" dirty="0" smtClean="0"/>
              <a:t>10</a:t>
            </a:r>
            <a:r>
              <a:rPr lang="en-US" baseline="30000" dirty="0" smtClean="0"/>
              <a:t>-16</a:t>
            </a:r>
            <a:r>
              <a:rPr lang="en-US" dirty="0" smtClean="0"/>
              <a:t> for LAB (China, 2017).</a:t>
            </a:r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2E551-38B1-43BD-9599-A4436992C317}" type="slidenum">
              <a:rPr lang="en-US" smtClean="0"/>
              <a:pPr/>
              <a:t>18</a:t>
            </a:fld>
            <a:r>
              <a:rPr lang="en-US" dirty="0" smtClean="0"/>
              <a:t>/18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50-th Anniversary of Baksan Neutrino Observatory, Nalchik, June 6-8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371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Introduction</a:t>
            </a:r>
          </a:p>
          <a:p>
            <a:r>
              <a:rPr lang="en-US" sz="4000" dirty="0" smtClean="0"/>
              <a:t>Detector for liquid scintillator tests</a:t>
            </a:r>
          </a:p>
          <a:p>
            <a:r>
              <a:rPr lang="en-US" sz="4000" dirty="0" smtClean="0"/>
              <a:t>Detector backgrounds</a:t>
            </a:r>
          </a:p>
          <a:p>
            <a:r>
              <a:rPr lang="en-US" sz="4000" dirty="0" smtClean="0"/>
              <a:t>LAB measurements</a:t>
            </a:r>
          </a:p>
          <a:p>
            <a:r>
              <a:rPr lang="en-US" sz="4000" dirty="0" smtClean="0"/>
              <a:t>Conclusion</a:t>
            </a:r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2E551-38B1-43BD-9599-A4436992C317}" type="slidenum">
              <a:rPr lang="en-US" smtClean="0"/>
              <a:pPr/>
              <a:t>2</a:t>
            </a:fld>
            <a:r>
              <a:rPr lang="en-US" dirty="0" smtClean="0"/>
              <a:t>/18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50-th Anniversary of </a:t>
            </a:r>
            <a:r>
              <a:rPr lang="en-US" dirty="0" err="1" smtClean="0"/>
              <a:t>Baksan</a:t>
            </a:r>
            <a:r>
              <a:rPr lang="en-US" dirty="0" smtClean="0"/>
              <a:t> Neutrino Observatory, Nalchik, June 6-8 2017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 large scintillation detectors the key problem is threshold, which is limited by the </a:t>
            </a:r>
            <a:r>
              <a:rPr lang="en-US" baseline="30000" dirty="0" smtClean="0"/>
              <a:t>14</a:t>
            </a:r>
            <a:r>
              <a:rPr lang="en-US" dirty="0" smtClean="0"/>
              <a:t>C contamination. </a:t>
            </a:r>
          </a:p>
          <a:p>
            <a:r>
              <a:rPr lang="en-US" dirty="0" smtClean="0"/>
              <a:t>We decided to check the hypothesis that in coal solvent the abundance of </a:t>
            </a:r>
            <a:r>
              <a:rPr lang="en-US" baseline="30000" dirty="0" smtClean="0"/>
              <a:t>14</a:t>
            </a:r>
            <a:r>
              <a:rPr lang="en-US" dirty="0" smtClean="0"/>
              <a:t>C is less than in oil one.</a:t>
            </a:r>
          </a:p>
          <a:p>
            <a:r>
              <a:rPr lang="en-US" dirty="0" smtClean="0"/>
              <a:t>For this purpose we have organized at </a:t>
            </a:r>
            <a:r>
              <a:rPr lang="en-US" dirty="0" err="1" smtClean="0"/>
              <a:t>Baksan</a:t>
            </a:r>
            <a:r>
              <a:rPr lang="en-US" dirty="0" smtClean="0"/>
              <a:t> NO the laboratory to measure samples of liquid scintillator to determine </a:t>
            </a:r>
            <a:r>
              <a:rPr lang="en-US" baseline="30000" dirty="0" smtClean="0"/>
              <a:t>14</a:t>
            </a:r>
            <a:r>
              <a:rPr lang="en-US" dirty="0" smtClean="0"/>
              <a:t>C abundance.</a:t>
            </a:r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2E551-38B1-43BD-9599-A4436992C317}" type="slidenum">
              <a:rPr lang="en-US" smtClean="0"/>
              <a:pPr/>
              <a:t>3</a:t>
            </a:fld>
            <a:r>
              <a:rPr lang="en-US" dirty="0" smtClean="0"/>
              <a:t>/18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50-th Anniversary of Baksan Neutrino Observatory, Nalchik, June 6-8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12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Borexino</a:t>
            </a:r>
            <a:r>
              <a:rPr lang="en-US" dirty="0" smtClean="0"/>
              <a:t> detector and </a:t>
            </a:r>
            <a:r>
              <a:rPr lang="en-US" baseline="30000" dirty="0" smtClean="0"/>
              <a:t>14</a:t>
            </a:r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2E551-38B1-43BD-9599-A4436992C317}" type="slidenum">
              <a:rPr lang="en-US" smtClean="0"/>
              <a:pPr/>
              <a:t>4</a:t>
            </a:fld>
            <a:r>
              <a:rPr lang="en-US" dirty="0" smtClean="0"/>
              <a:t>/18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50-th Anniversary of Baksan Neutrino Observatory, Nalchik, June 6-8 2017</a:t>
            </a:r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4075057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486400" y="1524000"/>
            <a:ext cx="327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Fiducial</a:t>
            </a:r>
            <a:r>
              <a:rPr lang="en-US" sz="2400" dirty="0" smtClean="0"/>
              <a:t> mass 100 t ,</a:t>
            </a:r>
          </a:p>
          <a:p>
            <a:r>
              <a:rPr lang="en-US" sz="2400" dirty="0" smtClean="0"/>
              <a:t>Total 300 t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3750" y="3429000"/>
            <a:ext cx="5810250" cy="2606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Borexino</a:t>
            </a:r>
            <a:r>
              <a:rPr lang="en-US" dirty="0" smtClean="0"/>
              <a:t> measured spectrum of recoil electrons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50-th Anniversary of Baksan Neutrino Observatory, Nalchik, June 6-8 2017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2E551-38B1-43BD-9599-A4436992C317}" type="slidenum">
              <a:rPr lang="en-US" smtClean="0"/>
              <a:pPr/>
              <a:t>5</a:t>
            </a:fld>
            <a:r>
              <a:rPr lang="en-US" dirty="0" smtClean="0"/>
              <a:t>/18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199" y="1524000"/>
            <a:ext cx="6881159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Recoil electrons spectrum from </a:t>
            </a:r>
            <a:r>
              <a:rPr lang="ru-RU" baseline="30000" dirty="0" smtClean="0"/>
              <a:t>40</a:t>
            </a:r>
            <a:r>
              <a:rPr lang="en-US" dirty="0" smtClean="0"/>
              <a:t>K</a:t>
            </a:r>
            <a:r>
              <a:rPr lang="ru-RU" dirty="0" smtClean="0"/>
              <a:t> </a:t>
            </a:r>
            <a:r>
              <a:rPr lang="en-US" dirty="0" smtClean="0"/>
              <a:t>in BOREXINO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50-th Anniversary of Baksan Neutrino Observatory, Nalchik, June 6-8 2017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6BE6-8824-4A78-8F99-0464CF001A21}" type="slidenum">
              <a:rPr lang="en-US" smtClean="0"/>
              <a:pPr/>
              <a:t>6</a:t>
            </a:fld>
            <a:r>
              <a:rPr lang="en-US" dirty="0" smtClean="0"/>
              <a:t>/18</a:t>
            </a:r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1447800"/>
            <a:ext cx="6631586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998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600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Setup for measuring abundance of 40K in small samples of liquid scintillator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50-th Anniversary of Baksan Neutrino Observatory, Nalchik, June 6-8 2017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2E551-38B1-43BD-9599-A4436992C317}" type="slidenum">
              <a:rPr lang="en-US" smtClean="0"/>
              <a:pPr/>
              <a:t>7</a:t>
            </a:fld>
            <a:r>
              <a:rPr lang="en-US" dirty="0" smtClean="0"/>
              <a:t>/18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Detector</a:t>
            </a:r>
            <a:endParaRPr lang="en-US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62000" y="1524000"/>
            <a:ext cx="6934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 flipH="1" flipV="1">
            <a:off x="3962400" y="4114800"/>
            <a:ext cx="1066800" cy="914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105400" y="4948535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Light guide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3048000" y="4648200"/>
            <a:ext cx="1066800" cy="914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182880" y="5493894"/>
            <a:ext cx="2446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Photo multiplier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4724400" y="3354581"/>
            <a:ext cx="1066800" cy="914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867400" y="38862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cuvette filled with explored liquid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2E551-38B1-43BD-9599-A4436992C317}" type="slidenum">
              <a:rPr lang="en-US" smtClean="0"/>
              <a:pPr/>
              <a:t>8</a:t>
            </a:fld>
            <a:r>
              <a:rPr lang="en-US" dirty="0" smtClean="0"/>
              <a:t>/18</a:t>
            </a:r>
            <a:endParaRPr lang="en-US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50-th Anniversary of Baksan Neutrino Observatory, Nalchik, June 6-8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879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4864"/>
          <a:stretch/>
        </p:blipFill>
        <p:spPr>
          <a:xfrm>
            <a:off x="1447800" y="685800"/>
            <a:ext cx="6553200" cy="5691377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2E551-38B1-43BD-9599-A4436992C317}" type="slidenum">
              <a:rPr lang="en-US" smtClean="0"/>
              <a:pPr/>
              <a:t>9</a:t>
            </a:fld>
            <a:r>
              <a:rPr lang="en-US" dirty="0" smtClean="0"/>
              <a:t>/18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50-th Anniversary of Baksan Neutrino Observatory, Nalchik, June 6-8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693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836</Words>
  <Application>Microsoft Office PowerPoint</Application>
  <PresentationFormat>Экран (4:3)</PresentationFormat>
  <Paragraphs>110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Determination of 14C abundance in liquid scintillator</vt:lpstr>
      <vt:lpstr>Plan</vt:lpstr>
      <vt:lpstr>Introduction</vt:lpstr>
      <vt:lpstr>Borexino detector and 14C</vt:lpstr>
      <vt:lpstr>Borexino measured spectrum of recoil electrons</vt:lpstr>
      <vt:lpstr>Recoil electrons spectrum from 40K in BOREXINO</vt:lpstr>
      <vt:lpstr>Setup for measuring abundance of 40K in small samples of liquid scintillator</vt:lpstr>
      <vt:lpstr>Detector</vt:lpstr>
      <vt:lpstr>Слайд 9</vt:lpstr>
      <vt:lpstr>Scintillator on base of linear alkyl benzene  (LAB)</vt:lpstr>
      <vt:lpstr>Used electronics</vt:lpstr>
      <vt:lpstr>Backgrounds</vt:lpstr>
      <vt:lpstr>Backgound parts</vt:lpstr>
      <vt:lpstr>Comparing of spectra from scintillator and from light guides and pmt glass.</vt:lpstr>
      <vt:lpstr>Calibration</vt:lpstr>
      <vt:lpstr>14C LAB sample measuring with 222Rn </vt:lpstr>
      <vt:lpstr>14C LAB sample measuring with 222Rn decayed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Measuring of the 14C low abundance in liquid scintillator samples using small volume detector in low background chamber at Baksan</dc:title>
  <dc:creator>vsinev</dc:creator>
  <cp:lastModifiedBy>Пользователь Windows</cp:lastModifiedBy>
  <cp:revision>40</cp:revision>
  <dcterms:created xsi:type="dcterms:W3CDTF">2015-11-20T17:01:53Z</dcterms:created>
  <dcterms:modified xsi:type="dcterms:W3CDTF">2017-06-08T09:06:36Z</dcterms:modified>
</cp:coreProperties>
</file>